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60" r:id="rId5"/>
    <p:sldId id="261" r:id="rId6"/>
    <p:sldId id="272" r:id="rId7"/>
    <p:sldId id="304" r:id="rId8"/>
    <p:sldId id="305" r:id="rId9"/>
    <p:sldId id="282" r:id="rId10"/>
    <p:sldId id="306" r:id="rId11"/>
    <p:sldId id="307" r:id="rId12"/>
    <p:sldId id="308" r:id="rId13"/>
    <p:sldId id="309" r:id="rId14"/>
    <p:sldId id="27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 initials="L" lastIdx="1" clrIdx="0">
    <p:extLst>
      <p:ext uri="{19B8F6BF-5375-455C-9EA6-DF929625EA0E}">
        <p15:presenceInfo xmlns:p15="http://schemas.microsoft.com/office/powerpoint/2012/main" userId="b4fb761ac43864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0201" autoAdjust="0"/>
  </p:normalViewPr>
  <p:slideViewPr>
    <p:cSldViewPr snapToGrid="0">
      <p:cViewPr>
        <p:scale>
          <a:sx n="100" d="100"/>
          <a:sy n="100" d="100"/>
        </p:scale>
        <p:origin x="97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1-07-04T07:15:29.829"/>
    </inkml:context>
    <inkml:brush xml:id="br0">
      <inkml:brushProperty name="width" value="0.05292" units="cm"/>
      <inkml:brushProperty name="height" value="0.05292" units="cm"/>
      <inkml:brushProperty name="color" value="#FF0000"/>
    </inkml:brush>
  </inkml:definitions>
  <inkml:trace contextRef="#ctx0" brushRef="#br0">10195 5980 0,'0'35'78,"0"-18"-78,0 36 31,0 0-15,0 0 0,0-17-16,-17-1 15,-1-18 1,18 1-1,-18-36 142</inkml:trace>
  <inkml:trace contextRef="#ctx0" brushRef="#br0" timeOffset="740.93">10089 6156 0,'0'18'109,"0"17"-93,18-35-16,-18 18 15,0 34-15,18-52 16,-1 18-16,-17 17 16,18 1-1,-18-19 17,18-17-17,-1 0 79,1-17-78,0 17-16,17-36 15,0 36-15,0-35 16,18 0-1,0-18 1,-17 18 0,-36 17-1,17 18 1</inkml:trace>
  <inkml:trace contextRef="#ctx0" brushRef="#br0" timeOffset="2038.77">12876 6068 0,'0'0'0</inkml:trace>
  <inkml:trace contextRef="#ctx0" brushRef="#br0" timeOffset="2830.93">15099 6209 0,'18'0'32</inkml:trace>
  <inkml:trace contextRef="#ctx0" brushRef="#br0" timeOffset="5014.03">21643 5927 0,'0'35'109,"0"-17"-93,0-1-16,0 18 15,0 124 17,0-53-1,0-88-15,0-36 62</inkml:trace>
  <inkml:trace contextRef="#ctx0" brushRef="#br0" timeOffset="5663.46">21572 6032 0,'0'36'94,"36"-36"-79,-19 35-15,1-17 31,-18-1-31,53 19 32,-53-19-1,17 19 0,1-36 0</inkml:trace>
  <inkml:trace contextRef="#ctx0" brushRef="#br0" timeOffset="6583.91">21890 6085 0,'-18'18'78,"1"0"-47,-1-1 32,0 1-32,1-18-31,17 18 31,-18-18 79,0 17-1,18 1-78,-17-18-15,-1 0 31</inkml:trace>
  <inkml:trace contextRef="#ctx0" brushRef="#br0" timeOffset="7605.95">21414 6121 0,'17'0'94,"19"17"-63,-1 19-31,-35-19 16,17-17-16,1 36 16,17-19-16,-17 18 15,0-17 32,-1 0-16,1-18-15,0 0 93,-1 0-109</inkml:trace>
  <inkml:trace contextRef="#ctx0" brushRef="#br0" timeOffset="19157.84">23936 5962 0,'0'18'78,"0"-1"-62,0 1-16,0-1 16,18 72 15,-1-54-16,-17 18 1,0-18 0,0-17-1,0 17 1,0-17 0,0-1-1</inkml:trace>
  <inkml:trace contextRef="#ctx0" brushRef="#br0" timeOffset="19793.09">23848 6244 0,'17'0'78,"1"0"-62,0 0-1,17 18 1,0 17 0,-17-17-1,0-1 17,-1-17 46</inkml:trace>
  <inkml:trace contextRef="#ctx0" brushRef="#br0" timeOffset="20390.43">24148 6068 0,'-18'17'63,"-35"19"-48,35-1-15,-52 36 32,70-54 14,-18-17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050D9-4DC8-4724-85ED-28FE10BC3051}" type="datetimeFigureOut">
              <a:rPr lang="zh-CN" altLang="en-US" smtClean="0"/>
              <a:t>2021/7/26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8B845-ECCF-46E0-BC15-9B76AFEA5E9E}" type="slidenum">
              <a:rPr lang="zh-CN" altLang="en-US" smtClean="0"/>
              <a:t>‹#›</a:t>
            </a:fld>
            <a:endParaRPr lang="zh-CN" altLang="en-US"/>
          </a:p>
        </p:txBody>
      </p:sp>
    </p:spTree>
    <p:extLst>
      <p:ext uri="{BB962C8B-B14F-4D97-AF65-F5344CB8AC3E}">
        <p14:creationId xmlns:p14="http://schemas.microsoft.com/office/powerpoint/2010/main" val="360210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1</a:t>
            </a:fld>
            <a:endParaRPr lang="zh-CN" altLang="en-US"/>
          </a:p>
        </p:txBody>
      </p:sp>
    </p:spTree>
    <p:extLst>
      <p:ext uri="{BB962C8B-B14F-4D97-AF65-F5344CB8AC3E}">
        <p14:creationId xmlns:p14="http://schemas.microsoft.com/office/powerpoint/2010/main" val="101920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5</a:t>
            </a:fld>
            <a:endParaRPr lang="zh-CN" altLang="en-US"/>
          </a:p>
        </p:txBody>
      </p:sp>
    </p:spTree>
    <p:extLst>
      <p:ext uri="{BB962C8B-B14F-4D97-AF65-F5344CB8AC3E}">
        <p14:creationId xmlns:p14="http://schemas.microsoft.com/office/powerpoint/2010/main" val="239841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6</a:t>
            </a:fld>
            <a:endParaRPr lang="zh-CN" altLang="en-US"/>
          </a:p>
        </p:txBody>
      </p:sp>
    </p:spTree>
    <p:extLst>
      <p:ext uri="{BB962C8B-B14F-4D97-AF65-F5344CB8AC3E}">
        <p14:creationId xmlns:p14="http://schemas.microsoft.com/office/powerpoint/2010/main" val="329229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7</a:t>
            </a:fld>
            <a:endParaRPr lang="zh-CN" altLang="en-US"/>
          </a:p>
        </p:txBody>
      </p:sp>
    </p:spTree>
    <p:extLst>
      <p:ext uri="{BB962C8B-B14F-4D97-AF65-F5344CB8AC3E}">
        <p14:creationId xmlns:p14="http://schemas.microsoft.com/office/powerpoint/2010/main" val="17849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10</a:t>
            </a:fld>
            <a:endParaRPr lang="zh-CN" altLang="en-US"/>
          </a:p>
        </p:txBody>
      </p:sp>
    </p:spTree>
    <p:extLst>
      <p:ext uri="{BB962C8B-B14F-4D97-AF65-F5344CB8AC3E}">
        <p14:creationId xmlns:p14="http://schemas.microsoft.com/office/powerpoint/2010/main" val="58283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11</a:t>
            </a:fld>
            <a:endParaRPr lang="zh-CN" altLang="en-US"/>
          </a:p>
        </p:txBody>
      </p:sp>
    </p:spTree>
    <p:extLst>
      <p:ext uri="{BB962C8B-B14F-4D97-AF65-F5344CB8AC3E}">
        <p14:creationId xmlns:p14="http://schemas.microsoft.com/office/powerpoint/2010/main" val="339258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12</a:t>
            </a:fld>
            <a:endParaRPr lang="zh-CN" altLang="en-US"/>
          </a:p>
        </p:txBody>
      </p:sp>
    </p:spTree>
    <p:extLst>
      <p:ext uri="{BB962C8B-B14F-4D97-AF65-F5344CB8AC3E}">
        <p14:creationId xmlns:p14="http://schemas.microsoft.com/office/powerpoint/2010/main" val="399421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DCF150-1572-446C-9E7C-C96625F583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456196-23E1-4406-9C4C-48780536A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47B2CEF-770A-4923-B736-98FE545AF6D8}"/>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5" name="页脚占位符 4">
            <a:extLst>
              <a:ext uri="{FF2B5EF4-FFF2-40B4-BE49-F238E27FC236}">
                <a16:creationId xmlns:a16="http://schemas.microsoft.com/office/drawing/2014/main" id="{95872810-4926-4E5C-A3A9-2210BAB0DB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181F4D-73AF-48FF-87F4-C570A96D5748}"/>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378355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5B5CCD-13F1-4B86-9CAF-7D18F269CF5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5EC9A2B-49BF-4697-9BF2-D65AE77CEE9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AB877A4-2993-4686-980E-E9E1F29C3A9A}"/>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5" name="页脚占位符 4">
            <a:extLst>
              <a:ext uri="{FF2B5EF4-FFF2-40B4-BE49-F238E27FC236}">
                <a16:creationId xmlns:a16="http://schemas.microsoft.com/office/drawing/2014/main" id="{2D9117A6-79DB-44E2-8F85-491FE937F3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6BA4AD-4543-44E0-B67A-9DB76D097775}"/>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115787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B2A8BA2-DC06-4952-821C-0763D9DD00A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1ADA662-0220-4AE0-AAEF-20D47D609AD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E9A2D0-4968-42B0-BE2C-20375BA2D8F1}"/>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5" name="页脚占位符 4">
            <a:extLst>
              <a:ext uri="{FF2B5EF4-FFF2-40B4-BE49-F238E27FC236}">
                <a16:creationId xmlns:a16="http://schemas.microsoft.com/office/drawing/2014/main" id="{A529BC30-D5CA-44F9-A6E5-BCF6588982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3C867-01BD-48DC-B9C2-A749AAF414BB}"/>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359246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24311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421223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62984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94525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13660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33971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203543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31958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B9F6B8-8285-447A-BD9E-57F8A66A7B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D96FDD-BEE6-47CA-AC64-4A12AC66B48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2FA887-0B19-4263-ACA8-ED2912FB1040}"/>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5" name="页脚占位符 4">
            <a:extLst>
              <a:ext uri="{FF2B5EF4-FFF2-40B4-BE49-F238E27FC236}">
                <a16:creationId xmlns:a16="http://schemas.microsoft.com/office/drawing/2014/main" id="{2E9698F1-D15E-4B1B-B27C-50018DC4D2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44CDB8-3431-4CFD-B893-3DD71CBD9A73}"/>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4061816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1780843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746259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extLst>
      <p:ext uri="{BB962C8B-B14F-4D97-AF65-F5344CB8AC3E}">
        <p14:creationId xmlns:p14="http://schemas.microsoft.com/office/powerpoint/2010/main" val="172642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E1F985-F792-4270-B5B5-587D42F90F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8785A07-355E-40A1-8A06-49DB950FA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9DD954-E702-41BD-9D1F-A0BE42E28CD8}"/>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5" name="页脚占位符 4">
            <a:extLst>
              <a:ext uri="{FF2B5EF4-FFF2-40B4-BE49-F238E27FC236}">
                <a16:creationId xmlns:a16="http://schemas.microsoft.com/office/drawing/2014/main" id="{A75133A0-24DA-4D34-B6F8-48B132E712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290C35-C4FB-47C2-8D24-E128A8A770B3}"/>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197626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8A3D9F-D346-4933-BB65-F09B41DF595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BFF304-66F7-4B1B-BEDC-DE75DD73B29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BF4510E-19CC-4C3E-B95F-A810D9ACE15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AE08E5-B1AE-4667-9628-A9AC7DAD1B82}"/>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6" name="页脚占位符 5">
            <a:extLst>
              <a:ext uri="{FF2B5EF4-FFF2-40B4-BE49-F238E27FC236}">
                <a16:creationId xmlns:a16="http://schemas.microsoft.com/office/drawing/2014/main" id="{6D8D373E-555F-4C6B-97FC-74FB02752B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678914-3A3F-45C2-8663-138608300B95}"/>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33981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57442-1011-4876-AF1C-F4A5C6D1602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698B312-B146-45B8-A083-5800C33AA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17B2A80-B76A-4F90-A583-A745CEA300D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C7A0C6F-E32C-45F0-9B51-EEA3B7CCF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D284C7D-6D47-4270-B0E4-75B3D67EBFE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79F155A-5EAF-4E27-94F3-9BC9BE4B308A}"/>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8" name="页脚占位符 7">
            <a:extLst>
              <a:ext uri="{FF2B5EF4-FFF2-40B4-BE49-F238E27FC236}">
                <a16:creationId xmlns:a16="http://schemas.microsoft.com/office/drawing/2014/main" id="{78C1E177-B673-48D9-AB5F-772FEEB5AB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6E93D5-C0C8-4303-91D0-30F5CBFFE881}"/>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261929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0E4959-85EF-43EA-A8C4-3FA144E3A6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D5553F-74A7-43D8-BDFD-25978F7F9C5B}"/>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4" name="页脚占位符 3">
            <a:extLst>
              <a:ext uri="{FF2B5EF4-FFF2-40B4-BE49-F238E27FC236}">
                <a16:creationId xmlns:a16="http://schemas.microsoft.com/office/drawing/2014/main" id="{84B2DDBF-236E-40B8-B8F8-6B16FA50C2E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7110E9B-2CCC-4B39-99F0-1A4CDFD78CDB}"/>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336340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9364DD-62FA-4D3D-979D-A06124FEFEDE}"/>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3" name="页脚占位符 2">
            <a:extLst>
              <a:ext uri="{FF2B5EF4-FFF2-40B4-BE49-F238E27FC236}">
                <a16:creationId xmlns:a16="http://schemas.microsoft.com/office/drawing/2014/main" id="{63766DAD-B473-47AD-8A6F-6642590B6D4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491DA5-DFA8-41CC-9D8E-18D0381F06C8}"/>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107476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AB6D91-CF9C-4880-8971-D712E100B2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8189C0-7D2F-44A3-AE62-E70CC2402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2716DE9-5761-4161-A547-8F6228F0F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01FFA02-E2EA-4E5B-8CD5-A97514F6B5E3}"/>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6" name="页脚占位符 5">
            <a:extLst>
              <a:ext uri="{FF2B5EF4-FFF2-40B4-BE49-F238E27FC236}">
                <a16:creationId xmlns:a16="http://schemas.microsoft.com/office/drawing/2014/main" id="{6214E5EF-FB57-46A4-97CA-E3E4FE3258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0A324D-E413-4EC2-851A-3F18DF0338DF}"/>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193714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91B9A-A937-451F-B13A-BCB8C3E136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52A2B6D-2FC6-4F17-B9E2-7F05ED857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DA82A6E-95FB-4577-8A6C-DE4932997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410701-E1F8-45DB-B78A-B665E5DCC63D}"/>
              </a:ext>
            </a:extLst>
          </p:cNvPr>
          <p:cNvSpPr>
            <a:spLocks noGrp="1"/>
          </p:cNvSpPr>
          <p:nvPr>
            <p:ph type="dt" sz="half" idx="10"/>
          </p:nvPr>
        </p:nvSpPr>
        <p:spPr/>
        <p:txBody>
          <a:bodyPr/>
          <a:lstStyle/>
          <a:p>
            <a:fld id="{F6F0341F-8393-49AA-B1FC-0D8A6604A494}" type="datetimeFigureOut">
              <a:rPr lang="zh-CN" altLang="en-US" smtClean="0"/>
              <a:t>2021/7/26</a:t>
            </a:fld>
            <a:endParaRPr lang="zh-CN" altLang="en-US"/>
          </a:p>
        </p:txBody>
      </p:sp>
      <p:sp>
        <p:nvSpPr>
          <p:cNvPr id="6" name="页脚占位符 5">
            <a:extLst>
              <a:ext uri="{FF2B5EF4-FFF2-40B4-BE49-F238E27FC236}">
                <a16:creationId xmlns:a16="http://schemas.microsoft.com/office/drawing/2014/main" id="{7C9AB575-E7E4-402B-BCD8-157165EB8C5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FB35E6-79D6-4FCF-B354-B2D982CB7380}"/>
              </a:ext>
            </a:extLst>
          </p:cNvPr>
          <p:cNvSpPr>
            <a:spLocks noGrp="1"/>
          </p:cNvSpPr>
          <p:nvPr>
            <p:ph type="sldNum" sz="quarter" idx="12"/>
          </p:nvPr>
        </p:nvSpPr>
        <p:spPr/>
        <p:txBody>
          <a:body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79104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45CE24E-D446-44FB-82F9-80BDAECBB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FB2C202-D0D7-445C-A0B7-42C238307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4A69F1-BCF8-4C01-AF3A-DEBDCBBA3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0341F-8393-49AA-B1FC-0D8A6604A494}" type="datetimeFigureOut">
              <a:rPr lang="zh-CN" altLang="en-US" smtClean="0"/>
              <a:t>2021/7/26</a:t>
            </a:fld>
            <a:endParaRPr lang="zh-CN" altLang="en-US"/>
          </a:p>
        </p:txBody>
      </p:sp>
      <p:sp>
        <p:nvSpPr>
          <p:cNvPr id="5" name="页脚占位符 4">
            <a:extLst>
              <a:ext uri="{FF2B5EF4-FFF2-40B4-BE49-F238E27FC236}">
                <a16:creationId xmlns:a16="http://schemas.microsoft.com/office/drawing/2014/main" id="{AD26CAF9-3460-4182-8356-464E660E4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5032235-97F7-456E-9412-E2CD983E1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A5FB3-A361-40BA-A2CA-E2766B96DB53}" type="slidenum">
              <a:rPr lang="zh-CN" altLang="en-US" smtClean="0"/>
              <a:t>‹#›</a:t>
            </a:fld>
            <a:endParaRPr lang="zh-CN" altLang="en-US"/>
          </a:p>
        </p:txBody>
      </p:sp>
    </p:spTree>
    <p:extLst>
      <p:ext uri="{BB962C8B-B14F-4D97-AF65-F5344CB8AC3E}">
        <p14:creationId xmlns:p14="http://schemas.microsoft.com/office/powerpoint/2010/main" val="190638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2021/7/26</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extLst>
      <p:ext uri="{BB962C8B-B14F-4D97-AF65-F5344CB8AC3E}">
        <p14:creationId xmlns:p14="http://schemas.microsoft.com/office/powerpoint/2010/main" val="201763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5F05771-421C-45A1-9A47-804CA7E6AE04}"/>
              </a:ext>
            </a:extLst>
          </p:cNvPr>
          <p:cNvSpPr/>
          <p:nvPr/>
        </p:nvSpPr>
        <p:spPr>
          <a:xfrm>
            <a:off x="12000" y="129093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4" name="组合 3">
            <a:extLst>
              <a:ext uri="{FF2B5EF4-FFF2-40B4-BE49-F238E27FC236}">
                <a16:creationId xmlns:a16="http://schemas.microsoft.com/office/drawing/2014/main" id="{497DCA37-5476-4A93-B665-8EC2FC861545}"/>
              </a:ext>
            </a:extLst>
          </p:cNvPr>
          <p:cNvGrpSpPr/>
          <p:nvPr/>
        </p:nvGrpSpPr>
        <p:grpSpPr>
          <a:xfrm>
            <a:off x="0" y="-53985"/>
            <a:ext cx="12204000" cy="1107996"/>
            <a:chOff x="0" y="-53985"/>
            <a:chExt cx="12204000" cy="1107996"/>
          </a:xfrm>
        </p:grpSpPr>
        <p:pic>
          <p:nvPicPr>
            <p:cNvPr id="5" name="图片 4">
              <a:extLst>
                <a:ext uri="{FF2B5EF4-FFF2-40B4-BE49-F238E27FC236}">
                  <a16:creationId xmlns:a16="http://schemas.microsoft.com/office/drawing/2014/main" id="{B7D4EE3C-C964-4763-9993-8BB76B74A80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a:extLst>
                <a:ext uri="{FF2B5EF4-FFF2-40B4-BE49-F238E27FC236}">
                  <a16:creationId xmlns:a16="http://schemas.microsoft.com/office/drawing/2014/main" id="{C62DF2F2-792C-4717-BB27-49CCCBCADF21}"/>
                </a:ext>
              </a:extLst>
            </p:cNvPr>
            <p:cNvPicPr>
              <a:picLocks noChangeAspect="1"/>
            </p:cNvPicPr>
            <p:nvPr/>
          </p:nvPicPr>
          <p:blipFill>
            <a:blip r:embed="rId5"/>
            <a:stretch>
              <a:fillRect/>
            </a:stretch>
          </p:blipFill>
          <p:spPr>
            <a:xfrm>
              <a:off x="11503025" y="127573"/>
              <a:ext cx="571764" cy="720000"/>
            </a:xfrm>
            <a:prstGeom prst="rect">
              <a:avLst/>
            </a:prstGeom>
          </p:spPr>
        </p:pic>
        <p:sp>
          <p:nvSpPr>
            <p:cNvPr id="7" name="矩形 6">
              <a:extLst>
                <a:ext uri="{FF2B5EF4-FFF2-40B4-BE49-F238E27FC236}">
                  <a16:creationId xmlns:a16="http://schemas.microsoft.com/office/drawing/2014/main" id="{C405942C-66C8-41F0-99F9-45C058402A71}"/>
                </a:ext>
              </a:extLst>
            </p:cNvPr>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a:extLst>
                <a:ext uri="{FF2B5EF4-FFF2-40B4-BE49-F238E27FC236}">
                  <a16:creationId xmlns:a16="http://schemas.microsoft.com/office/drawing/2014/main" id="{8A877562-41F5-4F42-8ABB-E3C67AA17873}"/>
                </a:ext>
              </a:extLst>
            </p:cNvPr>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9" name="矩形 8">
              <a:extLst>
                <a:ext uri="{FF2B5EF4-FFF2-40B4-BE49-F238E27FC236}">
                  <a16:creationId xmlns:a16="http://schemas.microsoft.com/office/drawing/2014/main" id="{CF9C3438-657A-49F2-84A1-9F7ED29737A1}"/>
                </a:ext>
              </a:extLst>
            </p:cNvPr>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a:extLst>
                <a:ext uri="{FF2B5EF4-FFF2-40B4-BE49-F238E27FC236}">
                  <a16:creationId xmlns:a16="http://schemas.microsoft.com/office/drawing/2014/main" id="{D263D29F-6DA2-42E8-BBCE-C5FA6011BDD8}"/>
                </a:ext>
              </a:extLst>
            </p:cNvPr>
            <p:cNvPicPr>
              <a:picLocks noChangeAspect="1"/>
            </p:cNvPicPr>
            <p:nvPr/>
          </p:nvPicPr>
          <p:blipFill rotWithShape="1">
            <a:blip r:embed="rId7"/>
            <a:srcRect b="25639"/>
            <a:stretch>
              <a:fillRect/>
            </a:stretch>
          </p:blipFill>
          <p:spPr>
            <a:xfrm>
              <a:off x="883306" y="73273"/>
              <a:ext cx="3403734" cy="849946"/>
            </a:xfrm>
            <a:prstGeom prst="rect">
              <a:avLst/>
            </a:prstGeom>
          </p:spPr>
        </p:pic>
        <p:sp>
          <p:nvSpPr>
            <p:cNvPr id="11" name="矩形 10">
              <a:extLst>
                <a:ext uri="{FF2B5EF4-FFF2-40B4-BE49-F238E27FC236}">
                  <a16:creationId xmlns:a16="http://schemas.microsoft.com/office/drawing/2014/main" id="{A12A6AB5-B06D-435D-BE64-734A5C7EC9A1}"/>
                </a:ext>
              </a:extLst>
            </p:cNvPr>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a:extLst>
                <a:ext uri="{FF2B5EF4-FFF2-40B4-BE49-F238E27FC236}">
                  <a16:creationId xmlns:a16="http://schemas.microsoft.com/office/drawing/2014/main" id="{90AD99C0-55D6-4D26-BDC0-67E8D9F62683}"/>
                </a:ext>
              </a:extLst>
            </p:cNvPr>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a:extLst>
              <a:ext uri="{FF2B5EF4-FFF2-40B4-BE49-F238E27FC236}">
                <a16:creationId xmlns:a16="http://schemas.microsoft.com/office/drawing/2014/main" id="{83ACE0DA-B813-4D90-A46B-3AC36558B7F3}"/>
              </a:ext>
            </a:extLst>
          </p:cNvPr>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902DF1C4-78B4-423E-89E4-CD15F0001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19" name="Picture 8" descr="æ¥çæºå¾å">
            <a:extLst>
              <a:ext uri="{FF2B5EF4-FFF2-40B4-BE49-F238E27FC236}">
                <a16:creationId xmlns:a16="http://schemas.microsoft.com/office/drawing/2014/main" id="{BA48722D-4041-4767-B6F3-EEE882FC1E9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æ¥çæºå¾å">
            <a:extLst>
              <a:ext uri="{FF2B5EF4-FFF2-40B4-BE49-F238E27FC236}">
                <a16:creationId xmlns:a16="http://schemas.microsoft.com/office/drawing/2014/main" id="{CEAAA982-DD75-48F1-AF6F-CEA7BF6661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æ¥çæºå¾å">
            <a:extLst>
              <a:ext uri="{FF2B5EF4-FFF2-40B4-BE49-F238E27FC236}">
                <a16:creationId xmlns:a16="http://schemas.microsoft.com/office/drawing/2014/main" id="{55990F75-E733-4CF0-9250-6177C8BF151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a:extLst>
              <a:ext uri="{FF2B5EF4-FFF2-40B4-BE49-F238E27FC236}">
                <a16:creationId xmlns:a16="http://schemas.microsoft.com/office/drawing/2014/main" id="{8EF27237-55F9-4B23-97D0-0121CAE2426F}"/>
              </a:ext>
            </a:extLst>
          </p:cNvPr>
          <p:cNvSpPr txBox="1"/>
          <p:nvPr/>
        </p:nvSpPr>
        <p:spPr>
          <a:xfrm flipH="1">
            <a:off x="939463" y="1689972"/>
            <a:ext cx="10534080" cy="584775"/>
          </a:xfrm>
          <a:prstGeom prst="rect">
            <a:avLst/>
          </a:prstGeom>
          <a:noFill/>
        </p:spPr>
        <p:txBody>
          <a:bodyPr wrap="square" rtlCol="0">
            <a:spAutoFit/>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Open Hierarchical Relation Extraction</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ACL_2021</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25" name="文本框 24">
            <a:extLst>
              <a:ext uri="{FF2B5EF4-FFF2-40B4-BE49-F238E27FC236}">
                <a16:creationId xmlns:a16="http://schemas.microsoft.com/office/drawing/2014/main" id="{93B0E7BF-C482-43A1-83D0-47DDA428E575}"/>
              </a:ext>
            </a:extLst>
          </p:cNvPr>
          <p:cNvSpPr txBox="1"/>
          <p:nvPr/>
        </p:nvSpPr>
        <p:spPr>
          <a:xfrm>
            <a:off x="7538720" y="5818293"/>
            <a:ext cx="3799624" cy="46166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Le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le</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Duan</a:t>
            </a:r>
            <a:endPar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a:extLst>
              <a:ext uri="{FF2B5EF4-FFF2-40B4-BE49-F238E27FC236}">
                <a16:creationId xmlns:a16="http://schemas.microsoft.com/office/drawing/2014/main" id="{C09595AF-D5BA-4BB9-ACAE-2970DD11BF67}"/>
              </a:ext>
            </a:extLst>
          </p:cNvPr>
          <p:cNvSpPr txBox="1"/>
          <p:nvPr/>
        </p:nvSpPr>
        <p:spPr>
          <a:xfrm>
            <a:off x="680938" y="2641676"/>
            <a:ext cx="10645731" cy="1938992"/>
          </a:xfrm>
          <a:prstGeom prst="rect">
            <a:avLst/>
          </a:prstGeom>
          <a:noFill/>
        </p:spPr>
        <p:txBody>
          <a:bodyPr wrap="square" rtlCol="0">
            <a:spAutoFit/>
          </a:bodyPr>
          <a:lstStyle/>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Kai Zhang1∗, Yuan Yao1∗, </a:t>
            </a:r>
            <a:r>
              <a:rPr lang="en-US" altLang="zh-CN" sz="20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Ruobing</a:t>
            </a: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Xie2,Xu Han1, </a:t>
            </a:r>
            <a:r>
              <a:rPr lang="en-US" altLang="zh-CN" sz="20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Zhiyuan</a:t>
            </a: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Liu1†, Fen Lin2, </a:t>
            </a:r>
            <a:r>
              <a:rPr lang="en-US" altLang="zh-CN" sz="20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Leyu</a:t>
            </a: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Lin2</a:t>
            </a:r>
          </a:p>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Maosong</a:t>
            </a: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Sun1 1Department of Computer Science and Technology</a:t>
            </a:r>
          </a:p>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Institute for Artificial Intelligence, Tsinghua University, Beijing, China</a:t>
            </a:r>
          </a:p>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Beijing National Research Center for Information Science and Technology, China</a:t>
            </a:r>
          </a:p>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2WeChat Search Application Department, Tencent, China</a:t>
            </a:r>
          </a:p>
          <a:p>
            <a:pPr algn="ctr"/>
            <a:r>
              <a:rPr lang="en-US"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drogozhang@gmail.com, yaoyuanthu@163.com</a:t>
            </a:r>
            <a:endParaRPr lang="it-IT" altLang="zh-CN"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a:extLst>
              <a:ext uri="{FF2B5EF4-FFF2-40B4-BE49-F238E27FC236}">
                <a16:creationId xmlns:a16="http://schemas.microsoft.com/office/drawing/2014/main" id="{A5FC0A90-9DBB-4A81-9036-692C0398579C}"/>
              </a:ext>
            </a:extLst>
          </p:cNvPr>
          <p:cNvSpPr txBox="1"/>
          <p:nvPr/>
        </p:nvSpPr>
        <p:spPr>
          <a:xfrm>
            <a:off x="4741279" y="5216629"/>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2021.7.27  •  ChongQing</a:t>
            </a:r>
            <a:r>
              <a:rPr lang="en-US" altLang="zh-CN" dirty="0"/>
              <a:t> </a:t>
            </a:r>
          </a:p>
        </p:txBody>
      </p:sp>
      <p:pic>
        <p:nvPicPr>
          <p:cNvPr id="30" name="图片 29">
            <a:extLst>
              <a:ext uri="{FF2B5EF4-FFF2-40B4-BE49-F238E27FC236}">
                <a16:creationId xmlns:a16="http://schemas.microsoft.com/office/drawing/2014/main" id="{35E1194D-40CE-4139-A76D-AF2FEA63061F}"/>
              </a:ext>
            </a:extLst>
          </p:cNvPr>
          <p:cNvPicPr>
            <a:picLocks noChangeAspect="1"/>
          </p:cNvPicPr>
          <p:nvPr/>
        </p:nvPicPr>
        <p:blipFill>
          <a:blip r:embed="rId12"/>
          <a:stretch>
            <a:fillRect/>
          </a:stretch>
        </p:blipFill>
        <p:spPr>
          <a:xfrm>
            <a:off x="10755086" y="5894738"/>
            <a:ext cx="1436914" cy="963262"/>
          </a:xfrm>
          <a:prstGeom prst="rect">
            <a:avLst/>
          </a:prstGeom>
        </p:spPr>
      </p:pic>
      <p:sp>
        <p:nvSpPr>
          <p:cNvPr id="2" name="文本框 1">
            <a:extLst>
              <a:ext uri="{FF2B5EF4-FFF2-40B4-BE49-F238E27FC236}">
                <a16:creationId xmlns:a16="http://schemas.microsoft.com/office/drawing/2014/main" id="{CE1355DF-2C80-4BD0-88E2-EE5A634D0C0E}"/>
              </a:ext>
            </a:extLst>
          </p:cNvPr>
          <p:cNvSpPr txBox="1"/>
          <p:nvPr/>
        </p:nvSpPr>
        <p:spPr>
          <a:xfrm>
            <a:off x="6255885" y="6317255"/>
            <a:ext cx="5253688" cy="338554"/>
          </a:xfrm>
          <a:prstGeom prst="rect">
            <a:avLst/>
          </a:prstGeom>
          <a:noFill/>
        </p:spPr>
        <p:txBody>
          <a:bodyPr wrap="square" rtlCol="0">
            <a:spAutoFit/>
          </a:bodyPr>
          <a:lstStyle/>
          <a:p>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Code &amp; dataset:</a:t>
            </a:r>
            <a:r>
              <a:rPr lang="fr-FR"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https://github.com/thunlp/OHRE</a:t>
            </a:r>
            <a:endParaRPr lang="zh-CN" altLang="en-US"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0536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Experiment</a:t>
            </a:r>
          </a:p>
        </p:txBody>
      </p:sp>
      <p:sp>
        <p:nvSpPr>
          <p:cNvPr id="8" name="文本框 7">
            <a:extLst>
              <a:ext uri="{FF2B5EF4-FFF2-40B4-BE49-F238E27FC236}">
                <a16:creationId xmlns:a16="http://schemas.microsoft.com/office/drawing/2014/main" id="{515748BC-A79C-438E-822D-52C9215462D3}"/>
              </a:ext>
            </a:extLst>
          </p:cNvPr>
          <p:cNvSpPr txBox="1"/>
          <p:nvPr/>
        </p:nvSpPr>
        <p:spPr>
          <a:xfrm>
            <a:off x="132962" y="640365"/>
            <a:ext cx="6144208" cy="369332"/>
          </a:xfrm>
          <a:prstGeom prst="rect">
            <a:avLst/>
          </a:prstGeom>
          <a:noFill/>
        </p:spPr>
        <p:txBody>
          <a:bodyPr wrap="square">
            <a:spAutoFit/>
          </a:bodyPr>
          <a:lstStyle/>
          <a:p>
            <a:r>
              <a:rPr lang="en-US" altLang="zh-CN" sz="1800" b="1" dirty="0">
                <a:solidFill>
                  <a:srgbClr val="000000"/>
                </a:solidFill>
                <a:effectLst/>
                <a:latin typeface="NimbusRomNo9L-Medi"/>
                <a:ea typeface="宋体" panose="02010600030101010101" pitchFamily="2" charset="-122"/>
              </a:rPr>
              <a:t>Hierarchy Expansion Results</a:t>
            </a:r>
            <a:r>
              <a:rPr lang="en-US" altLang="zh-CN" sz="1800" b="1" dirty="0">
                <a:solidFill>
                  <a:srgbClr val="000000"/>
                </a:solidFill>
                <a:effectLst/>
                <a:latin typeface="NimbusRomNo9L-Medi"/>
              </a:rPr>
              <a:t>: </a:t>
            </a:r>
            <a:endParaRPr lang="zh-CN" altLang="en-US" dirty="0"/>
          </a:p>
        </p:txBody>
      </p:sp>
      <p:pic>
        <p:nvPicPr>
          <p:cNvPr id="3" name="图片 2">
            <a:extLst>
              <a:ext uri="{FF2B5EF4-FFF2-40B4-BE49-F238E27FC236}">
                <a16:creationId xmlns:a16="http://schemas.microsoft.com/office/drawing/2014/main" id="{0D9B2273-ECFD-41EA-9EC8-36F9059C69EE}"/>
              </a:ext>
            </a:extLst>
          </p:cNvPr>
          <p:cNvPicPr>
            <a:picLocks noChangeAspect="1"/>
          </p:cNvPicPr>
          <p:nvPr/>
        </p:nvPicPr>
        <p:blipFill>
          <a:blip r:embed="rId3"/>
          <a:stretch>
            <a:fillRect/>
          </a:stretch>
        </p:blipFill>
        <p:spPr>
          <a:xfrm>
            <a:off x="699265" y="1521561"/>
            <a:ext cx="9759185" cy="3881583"/>
          </a:xfrm>
          <a:prstGeom prst="rect">
            <a:avLst/>
          </a:prstGeom>
        </p:spPr>
      </p:pic>
    </p:spTree>
    <p:extLst>
      <p:ext uri="{BB962C8B-B14F-4D97-AF65-F5344CB8AC3E}">
        <p14:creationId xmlns:p14="http://schemas.microsoft.com/office/powerpoint/2010/main" val="327914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Experiment</a:t>
            </a:r>
          </a:p>
        </p:txBody>
      </p:sp>
      <p:sp>
        <p:nvSpPr>
          <p:cNvPr id="8" name="文本框 7">
            <a:extLst>
              <a:ext uri="{FF2B5EF4-FFF2-40B4-BE49-F238E27FC236}">
                <a16:creationId xmlns:a16="http://schemas.microsoft.com/office/drawing/2014/main" id="{515748BC-A79C-438E-822D-52C9215462D3}"/>
              </a:ext>
            </a:extLst>
          </p:cNvPr>
          <p:cNvSpPr txBox="1"/>
          <p:nvPr/>
        </p:nvSpPr>
        <p:spPr>
          <a:xfrm>
            <a:off x="132962" y="640365"/>
            <a:ext cx="6144208" cy="369332"/>
          </a:xfrm>
          <a:prstGeom prst="rect">
            <a:avLst/>
          </a:prstGeom>
          <a:noFill/>
        </p:spPr>
        <p:txBody>
          <a:bodyPr wrap="square">
            <a:spAutoFit/>
          </a:bodyPr>
          <a:lstStyle/>
          <a:p>
            <a:r>
              <a:rPr lang="en-US" altLang="zh-CN" sz="1800" b="1" dirty="0">
                <a:solidFill>
                  <a:srgbClr val="000000"/>
                </a:solidFill>
                <a:effectLst/>
                <a:latin typeface="NimbusRomNo9L-Medi"/>
                <a:ea typeface="宋体" panose="02010600030101010101" pitchFamily="2" charset="-122"/>
              </a:rPr>
              <a:t>Hierarchy Expansion Results</a:t>
            </a:r>
            <a:r>
              <a:rPr lang="en-US" altLang="zh-CN" sz="1800" b="1" dirty="0">
                <a:solidFill>
                  <a:srgbClr val="000000"/>
                </a:solidFill>
                <a:effectLst/>
                <a:latin typeface="NimbusRomNo9L-Medi"/>
              </a:rPr>
              <a:t>: </a:t>
            </a:r>
            <a:endParaRPr lang="zh-CN" altLang="en-US" dirty="0"/>
          </a:p>
        </p:txBody>
      </p:sp>
      <p:pic>
        <p:nvPicPr>
          <p:cNvPr id="5" name="图片 4">
            <a:extLst>
              <a:ext uri="{FF2B5EF4-FFF2-40B4-BE49-F238E27FC236}">
                <a16:creationId xmlns:a16="http://schemas.microsoft.com/office/drawing/2014/main" id="{0AC27EC9-E15E-4F3F-A248-DFE4932589A5}"/>
              </a:ext>
            </a:extLst>
          </p:cNvPr>
          <p:cNvPicPr>
            <a:picLocks noChangeAspect="1"/>
          </p:cNvPicPr>
          <p:nvPr/>
        </p:nvPicPr>
        <p:blipFill>
          <a:blip r:embed="rId3"/>
          <a:stretch>
            <a:fillRect/>
          </a:stretch>
        </p:blipFill>
        <p:spPr>
          <a:xfrm>
            <a:off x="1556521" y="1569551"/>
            <a:ext cx="8235180" cy="3718897"/>
          </a:xfrm>
          <a:prstGeom prst="rect">
            <a:avLst/>
          </a:prstGeom>
        </p:spPr>
      </p:pic>
    </p:spTree>
    <p:extLst>
      <p:ext uri="{BB962C8B-B14F-4D97-AF65-F5344CB8AC3E}">
        <p14:creationId xmlns:p14="http://schemas.microsoft.com/office/powerpoint/2010/main" val="189457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Experiment</a:t>
            </a:r>
          </a:p>
        </p:txBody>
      </p:sp>
      <p:pic>
        <p:nvPicPr>
          <p:cNvPr id="3" name="图片 2">
            <a:extLst>
              <a:ext uri="{FF2B5EF4-FFF2-40B4-BE49-F238E27FC236}">
                <a16:creationId xmlns:a16="http://schemas.microsoft.com/office/drawing/2014/main" id="{B7794D34-FA9E-4DC8-87F0-A153E9F3508D}"/>
              </a:ext>
            </a:extLst>
          </p:cNvPr>
          <p:cNvPicPr>
            <a:picLocks noChangeAspect="1"/>
          </p:cNvPicPr>
          <p:nvPr/>
        </p:nvPicPr>
        <p:blipFill>
          <a:blip r:embed="rId3"/>
          <a:stretch>
            <a:fillRect/>
          </a:stretch>
        </p:blipFill>
        <p:spPr>
          <a:xfrm>
            <a:off x="2075661" y="1553033"/>
            <a:ext cx="6363490" cy="3454925"/>
          </a:xfrm>
          <a:prstGeom prst="rect">
            <a:avLst/>
          </a:prstGeom>
        </p:spPr>
      </p:pic>
    </p:spTree>
    <p:extLst>
      <p:ext uri="{BB962C8B-B14F-4D97-AF65-F5344CB8AC3E}">
        <p14:creationId xmlns:p14="http://schemas.microsoft.com/office/powerpoint/2010/main" val="108077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9A61CC4-87E9-4DEC-81D9-D69D887F9FD8}"/>
              </a:ext>
            </a:extLst>
          </p:cNvPr>
          <p:cNvGrpSpPr/>
          <p:nvPr/>
        </p:nvGrpSpPr>
        <p:grpSpPr>
          <a:xfrm>
            <a:off x="0" y="-53985"/>
            <a:ext cx="12204000" cy="1107996"/>
            <a:chOff x="0" y="-53985"/>
            <a:chExt cx="12204000" cy="1107996"/>
          </a:xfrm>
        </p:grpSpPr>
        <p:pic>
          <p:nvPicPr>
            <p:cNvPr id="5" name="图片 4">
              <a:extLst>
                <a:ext uri="{FF2B5EF4-FFF2-40B4-BE49-F238E27FC236}">
                  <a16:creationId xmlns:a16="http://schemas.microsoft.com/office/drawing/2014/main" id="{AF282D1C-E161-4E64-8034-86A02513542F}"/>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a:extLst>
                <a:ext uri="{FF2B5EF4-FFF2-40B4-BE49-F238E27FC236}">
                  <a16:creationId xmlns:a16="http://schemas.microsoft.com/office/drawing/2014/main" id="{17349401-2D2F-4F75-96D3-310FBC0812E9}"/>
                </a:ext>
              </a:extLst>
            </p:cNvPr>
            <p:cNvPicPr>
              <a:picLocks noChangeAspect="1"/>
            </p:cNvPicPr>
            <p:nvPr/>
          </p:nvPicPr>
          <p:blipFill>
            <a:blip r:embed="rId4"/>
            <a:stretch>
              <a:fillRect/>
            </a:stretch>
          </p:blipFill>
          <p:spPr>
            <a:xfrm>
              <a:off x="11503025" y="127573"/>
              <a:ext cx="571764" cy="720000"/>
            </a:xfrm>
            <a:prstGeom prst="rect">
              <a:avLst/>
            </a:prstGeom>
          </p:spPr>
        </p:pic>
        <p:sp>
          <p:nvSpPr>
            <p:cNvPr id="7" name="矩形 6">
              <a:extLst>
                <a:ext uri="{FF2B5EF4-FFF2-40B4-BE49-F238E27FC236}">
                  <a16:creationId xmlns:a16="http://schemas.microsoft.com/office/drawing/2014/main" id="{68956EAD-91FF-47DB-84B3-194BBB505909}"/>
                </a:ext>
              </a:extLst>
            </p:cNvPr>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a:extLst>
                <a:ext uri="{FF2B5EF4-FFF2-40B4-BE49-F238E27FC236}">
                  <a16:creationId xmlns:a16="http://schemas.microsoft.com/office/drawing/2014/main" id="{86E9A7CB-6830-4E14-B7E3-12B04439F8DD}"/>
                </a:ext>
              </a:extLst>
            </p:cNvPr>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9" name="矩形 8">
              <a:extLst>
                <a:ext uri="{FF2B5EF4-FFF2-40B4-BE49-F238E27FC236}">
                  <a16:creationId xmlns:a16="http://schemas.microsoft.com/office/drawing/2014/main" id="{455D6C59-3A75-461E-8489-9A955817E2B4}"/>
                </a:ext>
              </a:extLst>
            </p:cNvPr>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a:extLst>
                <a:ext uri="{FF2B5EF4-FFF2-40B4-BE49-F238E27FC236}">
                  <a16:creationId xmlns:a16="http://schemas.microsoft.com/office/drawing/2014/main" id="{42DD9DCF-8C19-4168-B699-5A50792926BB}"/>
                </a:ext>
              </a:extLst>
            </p:cNvPr>
            <p:cNvPicPr>
              <a:picLocks noChangeAspect="1"/>
            </p:cNvPicPr>
            <p:nvPr/>
          </p:nvPicPr>
          <p:blipFill rotWithShape="1">
            <a:blip r:embed="rId6"/>
            <a:srcRect b="25639"/>
            <a:stretch>
              <a:fillRect/>
            </a:stretch>
          </p:blipFill>
          <p:spPr>
            <a:xfrm>
              <a:off x="883306" y="73273"/>
              <a:ext cx="3403734" cy="849946"/>
            </a:xfrm>
            <a:prstGeom prst="rect">
              <a:avLst/>
            </a:prstGeom>
          </p:spPr>
        </p:pic>
        <p:sp>
          <p:nvSpPr>
            <p:cNvPr id="11" name="矩形 10">
              <a:extLst>
                <a:ext uri="{FF2B5EF4-FFF2-40B4-BE49-F238E27FC236}">
                  <a16:creationId xmlns:a16="http://schemas.microsoft.com/office/drawing/2014/main" id="{F5C6A7D0-73C9-4927-BC60-5E52DEEE7788}"/>
                </a:ext>
              </a:extLst>
            </p:cNvPr>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a:extLst>
                <a:ext uri="{FF2B5EF4-FFF2-40B4-BE49-F238E27FC236}">
                  <a16:creationId xmlns:a16="http://schemas.microsoft.com/office/drawing/2014/main" id="{68FF54F2-9A39-4B27-BC40-532451A1A4E7}"/>
                </a:ext>
              </a:extLst>
            </p:cNvPr>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a:extLst>
              <a:ext uri="{FF2B5EF4-FFF2-40B4-BE49-F238E27FC236}">
                <a16:creationId xmlns:a16="http://schemas.microsoft.com/office/drawing/2014/main" id="{425E0AAD-037B-454F-8B66-0518DCC1DFF5}"/>
              </a:ext>
            </a:extLst>
          </p:cNvPr>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109B244-0936-430A-8F0B-E4AEAC06C776}"/>
              </a:ext>
            </a:extLst>
          </p:cNvPr>
          <p:cNvSpPr/>
          <p:nvPr/>
        </p:nvSpPr>
        <p:spPr>
          <a:xfrm>
            <a:off x="12000" y="129093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endParaRPr lang="zh-CN" altLang="en-US"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8CF856DA-BE9F-4E74-9F60-60DE322F37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19" name="Picture 8" descr="æ¥çæºå¾å">
            <a:extLst>
              <a:ext uri="{FF2B5EF4-FFF2-40B4-BE49-F238E27FC236}">
                <a16:creationId xmlns:a16="http://schemas.microsoft.com/office/drawing/2014/main" id="{E003BD3C-ACDA-4A53-A202-0E8B1B9EE3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æ¥çæºå¾å">
            <a:extLst>
              <a:ext uri="{FF2B5EF4-FFF2-40B4-BE49-F238E27FC236}">
                <a16:creationId xmlns:a16="http://schemas.microsoft.com/office/drawing/2014/main" id="{51E3075F-34CF-47E5-B2C4-E2B7ABCD0A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æ¥çæºå¾å">
            <a:extLst>
              <a:ext uri="{FF2B5EF4-FFF2-40B4-BE49-F238E27FC236}">
                <a16:creationId xmlns:a16="http://schemas.microsoft.com/office/drawing/2014/main" id="{5D5A8E76-0C7F-41DF-AB9B-9B91F770F04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24">
            <a:extLst>
              <a:ext uri="{FF2B5EF4-FFF2-40B4-BE49-F238E27FC236}">
                <a16:creationId xmlns:a16="http://schemas.microsoft.com/office/drawing/2014/main" id="{5B20EB4B-4C87-4497-97C4-47122643DE76}"/>
              </a:ext>
            </a:extLst>
          </p:cNvPr>
          <p:cNvPicPr>
            <a:picLocks noChangeAspect="1"/>
          </p:cNvPicPr>
          <p:nvPr/>
        </p:nvPicPr>
        <p:blipFill>
          <a:blip r:embed="rId11"/>
          <a:stretch>
            <a:fillRect/>
          </a:stretch>
        </p:blipFill>
        <p:spPr>
          <a:xfrm>
            <a:off x="10755086" y="5894738"/>
            <a:ext cx="1436914" cy="963262"/>
          </a:xfrm>
          <a:prstGeom prst="rect">
            <a:avLst/>
          </a:prstGeom>
        </p:spPr>
      </p:pic>
    </p:spTree>
    <p:extLst>
      <p:ext uri="{BB962C8B-B14F-4D97-AF65-F5344CB8AC3E}">
        <p14:creationId xmlns:p14="http://schemas.microsoft.com/office/powerpoint/2010/main" val="378282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FD1A46F-240A-4FB9-93C8-3CAA42A51FAA}"/>
              </a:ext>
            </a:extLst>
          </p:cNvPr>
          <p:cNvGrpSpPr/>
          <p:nvPr/>
        </p:nvGrpSpPr>
        <p:grpSpPr>
          <a:xfrm>
            <a:off x="0" y="-53985"/>
            <a:ext cx="12204000" cy="1107996"/>
            <a:chOff x="0" y="-53985"/>
            <a:chExt cx="12204000" cy="1107996"/>
          </a:xfrm>
        </p:grpSpPr>
        <p:pic>
          <p:nvPicPr>
            <p:cNvPr id="5" name="图片 4">
              <a:extLst>
                <a:ext uri="{FF2B5EF4-FFF2-40B4-BE49-F238E27FC236}">
                  <a16:creationId xmlns:a16="http://schemas.microsoft.com/office/drawing/2014/main" id="{C01B74BC-3AD6-40B4-9E88-819B3515C600}"/>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a:extLst>
                <a:ext uri="{FF2B5EF4-FFF2-40B4-BE49-F238E27FC236}">
                  <a16:creationId xmlns:a16="http://schemas.microsoft.com/office/drawing/2014/main" id="{8FB6DB75-FC09-4287-A0DA-5F5E5B127A34}"/>
                </a:ext>
              </a:extLst>
            </p:cNvPr>
            <p:cNvPicPr>
              <a:picLocks noChangeAspect="1"/>
            </p:cNvPicPr>
            <p:nvPr/>
          </p:nvPicPr>
          <p:blipFill>
            <a:blip r:embed="rId4"/>
            <a:stretch>
              <a:fillRect/>
            </a:stretch>
          </p:blipFill>
          <p:spPr>
            <a:xfrm>
              <a:off x="11503025" y="127573"/>
              <a:ext cx="571764" cy="720000"/>
            </a:xfrm>
            <a:prstGeom prst="rect">
              <a:avLst/>
            </a:prstGeom>
          </p:spPr>
        </p:pic>
        <p:sp>
          <p:nvSpPr>
            <p:cNvPr id="7" name="矩形 6">
              <a:extLst>
                <a:ext uri="{FF2B5EF4-FFF2-40B4-BE49-F238E27FC236}">
                  <a16:creationId xmlns:a16="http://schemas.microsoft.com/office/drawing/2014/main" id="{1857505F-0F36-4831-BAA6-42B427F6A45B}"/>
                </a:ext>
              </a:extLst>
            </p:cNvPr>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a:extLst>
                <a:ext uri="{FF2B5EF4-FFF2-40B4-BE49-F238E27FC236}">
                  <a16:creationId xmlns:a16="http://schemas.microsoft.com/office/drawing/2014/main" id="{89D1FEE5-44C9-49E1-A60E-FFC29B432D07}"/>
                </a:ext>
              </a:extLst>
            </p:cNvPr>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9" name="矩形 8">
              <a:extLst>
                <a:ext uri="{FF2B5EF4-FFF2-40B4-BE49-F238E27FC236}">
                  <a16:creationId xmlns:a16="http://schemas.microsoft.com/office/drawing/2014/main" id="{B2E67B61-25E4-4063-8DB6-E4B7B8E40186}"/>
                </a:ext>
              </a:extLst>
            </p:cNvPr>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a:extLst>
                <a:ext uri="{FF2B5EF4-FFF2-40B4-BE49-F238E27FC236}">
                  <a16:creationId xmlns:a16="http://schemas.microsoft.com/office/drawing/2014/main" id="{039AF456-3BE9-4203-8387-552CD57AE187}"/>
                </a:ext>
              </a:extLst>
            </p:cNvPr>
            <p:cNvPicPr>
              <a:picLocks noChangeAspect="1"/>
            </p:cNvPicPr>
            <p:nvPr/>
          </p:nvPicPr>
          <p:blipFill rotWithShape="1">
            <a:blip r:embed="rId6"/>
            <a:srcRect b="25639"/>
            <a:stretch>
              <a:fillRect/>
            </a:stretch>
          </p:blipFill>
          <p:spPr>
            <a:xfrm>
              <a:off x="883306" y="73273"/>
              <a:ext cx="3403734" cy="849946"/>
            </a:xfrm>
            <a:prstGeom prst="rect">
              <a:avLst/>
            </a:prstGeom>
          </p:spPr>
        </p:pic>
        <p:sp>
          <p:nvSpPr>
            <p:cNvPr id="11" name="矩形 10">
              <a:extLst>
                <a:ext uri="{FF2B5EF4-FFF2-40B4-BE49-F238E27FC236}">
                  <a16:creationId xmlns:a16="http://schemas.microsoft.com/office/drawing/2014/main" id="{BD788A64-79BF-4E0F-80C0-A4959CD2E41F}"/>
                </a:ext>
              </a:extLst>
            </p:cNvPr>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a:extLst>
                <a:ext uri="{FF2B5EF4-FFF2-40B4-BE49-F238E27FC236}">
                  <a16:creationId xmlns:a16="http://schemas.microsoft.com/office/drawing/2014/main" id="{C0FF79E0-DAD7-49D7-BB6C-263C90EEF9A5}"/>
                </a:ext>
              </a:extLst>
            </p:cNvPr>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a:extLst>
              <a:ext uri="{FF2B5EF4-FFF2-40B4-BE49-F238E27FC236}">
                <a16:creationId xmlns:a16="http://schemas.microsoft.com/office/drawing/2014/main" id="{558EF018-42BE-4277-BD2B-2D28027E06D4}"/>
              </a:ext>
            </a:extLst>
          </p:cNvPr>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89CD3AEB-C5D2-4111-8595-6B5AE5433AFA}"/>
              </a:ext>
            </a:extLst>
          </p:cNvPr>
          <p:cNvSpPr/>
          <p:nvPr/>
        </p:nvSpPr>
        <p:spPr>
          <a:xfrm>
            <a:off x="0" y="122474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a:extLst>
              <a:ext uri="{FF2B5EF4-FFF2-40B4-BE49-F238E27FC236}">
                <a16:creationId xmlns:a16="http://schemas.microsoft.com/office/drawing/2014/main" id="{E59D87EB-E82A-4200-88B6-AD741D88B465}"/>
              </a:ext>
            </a:extLst>
          </p:cNvPr>
          <p:cNvPicPr>
            <a:picLocks noChangeAspect="1"/>
          </p:cNvPicPr>
          <p:nvPr/>
        </p:nvPicPr>
        <p:blipFill>
          <a:blip r:embed="rId7"/>
          <a:stretch>
            <a:fillRect/>
          </a:stretch>
        </p:blipFill>
        <p:spPr>
          <a:xfrm>
            <a:off x="459740" y="20351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图片 18">
            <a:extLst>
              <a:ext uri="{FF2B5EF4-FFF2-40B4-BE49-F238E27FC236}">
                <a16:creationId xmlns:a16="http://schemas.microsoft.com/office/drawing/2014/main" id="{27CB497F-949A-48ED-80B2-9FD0F044A2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21" name="Picture 8" descr="æ¥çæºå¾å">
            <a:extLst>
              <a:ext uri="{FF2B5EF4-FFF2-40B4-BE49-F238E27FC236}">
                <a16:creationId xmlns:a16="http://schemas.microsoft.com/office/drawing/2014/main" id="{DD4AA891-889E-413E-A8BC-786625D714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æ¥çæºå¾å">
            <a:extLst>
              <a:ext uri="{FF2B5EF4-FFF2-40B4-BE49-F238E27FC236}">
                <a16:creationId xmlns:a16="http://schemas.microsoft.com/office/drawing/2014/main" id="{86DD7C99-032F-404A-B3F5-95B0A8CEB9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æ¥çæºå¾å">
            <a:extLst>
              <a:ext uri="{FF2B5EF4-FFF2-40B4-BE49-F238E27FC236}">
                <a16:creationId xmlns:a16="http://schemas.microsoft.com/office/drawing/2014/main" id="{A3BDEF6B-A94D-48EF-8029-7797B7F1D19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28">
            <a:extLst>
              <a:ext uri="{FF2B5EF4-FFF2-40B4-BE49-F238E27FC236}">
                <a16:creationId xmlns:a16="http://schemas.microsoft.com/office/drawing/2014/main" id="{32B2B952-7392-41F4-8048-49545D4CD6B0}"/>
              </a:ext>
            </a:extLst>
          </p:cNvPr>
          <p:cNvSpPr txBox="1"/>
          <p:nvPr/>
        </p:nvSpPr>
        <p:spPr>
          <a:xfrm>
            <a:off x="5032375" y="2035175"/>
            <a:ext cx="4032378" cy="707886"/>
          </a:xfrm>
          <a:prstGeom prst="rect">
            <a:avLst/>
          </a:prstGeom>
          <a:noFill/>
        </p:spPr>
        <p:txBody>
          <a:bodyPr wrap="square">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1.Background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0" name="文本框 29">
            <a:extLst>
              <a:ext uri="{FF2B5EF4-FFF2-40B4-BE49-F238E27FC236}">
                <a16:creationId xmlns:a16="http://schemas.microsoft.com/office/drawing/2014/main" id="{B9F8DBDC-C59E-4071-AE66-3B48BF15D893}"/>
              </a:ext>
            </a:extLst>
          </p:cNvPr>
          <p:cNvSpPr txBox="1"/>
          <p:nvPr/>
        </p:nvSpPr>
        <p:spPr>
          <a:xfrm>
            <a:off x="5041066" y="2822469"/>
            <a:ext cx="3208998"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2" name="文本框 31">
            <a:extLst>
              <a:ext uri="{FF2B5EF4-FFF2-40B4-BE49-F238E27FC236}">
                <a16:creationId xmlns:a16="http://schemas.microsoft.com/office/drawing/2014/main" id="{F5A86D0C-7A03-4E43-B87D-D16AB0B104E2}"/>
              </a:ext>
            </a:extLst>
          </p:cNvPr>
          <p:cNvSpPr txBox="1"/>
          <p:nvPr/>
        </p:nvSpPr>
        <p:spPr>
          <a:xfrm>
            <a:off x="5042136" y="3597666"/>
            <a:ext cx="357632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3.Experiments</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8168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2886" y="0"/>
            <a:ext cx="10515600" cy="482946"/>
          </a:xfrm>
        </p:spPr>
        <p:txBody>
          <a:bodyPr/>
          <a:lstStyle/>
          <a:p>
            <a:r>
              <a:rPr kumimoji="1" lang="en-US" altLang="zh-CN" sz="4000" dirty="0">
                <a:latin typeface="Times New Roman" panose="02020603050405020304" pitchFamily="18" charset="0"/>
              </a:rPr>
              <a:t>Background</a:t>
            </a:r>
          </a:p>
        </p:txBody>
      </p:sp>
      <p:sp>
        <p:nvSpPr>
          <p:cNvPr id="12" name="文本框 11">
            <a:extLst>
              <a:ext uri="{FF2B5EF4-FFF2-40B4-BE49-F238E27FC236}">
                <a16:creationId xmlns:a16="http://schemas.microsoft.com/office/drawing/2014/main" id="{5C8439DC-90E8-4EA3-8367-4D710C0966E8}"/>
              </a:ext>
            </a:extLst>
          </p:cNvPr>
          <p:cNvSpPr txBox="1"/>
          <p:nvPr/>
        </p:nvSpPr>
        <p:spPr>
          <a:xfrm>
            <a:off x="478374" y="3075057"/>
            <a:ext cx="11007791" cy="707886"/>
          </a:xfrm>
          <a:prstGeom prst="rect">
            <a:avLst/>
          </a:prstGeom>
          <a:noFill/>
        </p:spPr>
        <p:txBody>
          <a:bodyPr wrap="square">
            <a:spAutoFit/>
          </a:bodyPr>
          <a:lstStyle/>
          <a:p>
            <a:pPr marL="342900" indent="-342900">
              <a:buFont typeface="Wingdings" panose="05000000000000000000" pitchFamily="2" charset="2"/>
              <a:buChar char="Ø"/>
            </a:pPr>
            <a:r>
              <a:rPr lang="zh-CN" altLang="en-US" sz="2000" b="1" i="0" dirty="0">
                <a:solidFill>
                  <a:srgbClr val="4D4D4D"/>
                </a:solidFill>
                <a:effectLst/>
                <a:latin typeface="-apple-system"/>
              </a:rPr>
              <a:t>限定域关系抽取</a:t>
            </a:r>
            <a:r>
              <a:rPr lang="zh-CN" altLang="en-US" sz="2000" b="0" i="0" dirty="0">
                <a:solidFill>
                  <a:srgbClr val="4D4D4D"/>
                </a:solidFill>
                <a:effectLst/>
                <a:latin typeface="-apple-system"/>
              </a:rPr>
              <a:t>：在一个或多个限定的领域内判别文本中所出现的实体指称之间是何种语义关系，且待判别的</a:t>
            </a:r>
            <a:r>
              <a:rPr lang="zh-CN" altLang="en-US" sz="2000" b="1" i="0" dirty="0">
                <a:solidFill>
                  <a:srgbClr val="4D4D4D"/>
                </a:solidFill>
                <a:effectLst/>
                <a:latin typeface="-apple-system"/>
              </a:rPr>
              <a:t>语义关系是预定义</a:t>
            </a:r>
            <a:r>
              <a:rPr lang="zh-CN" altLang="en-US" sz="2000" b="0" i="0" dirty="0">
                <a:solidFill>
                  <a:srgbClr val="4D4D4D"/>
                </a:solidFill>
                <a:effectLst/>
                <a:latin typeface="-apple-system"/>
              </a:rPr>
              <a:t>的</a:t>
            </a:r>
            <a:endParaRPr lang="zh-CN" altLang="en-US" sz="2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文本框 13">
            <a:extLst>
              <a:ext uri="{FF2B5EF4-FFF2-40B4-BE49-F238E27FC236}">
                <a16:creationId xmlns:a16="http://schemas.microsoft.com/office/drawing/2014/main" id="{7DD2DB99-9503-4AB6-A429-292714476537}"/>
              </a:ext>
            </a:extLst>
          </p:cNvPr>
          <p:cNvSpPr txBox="1"/>
          <p:nvPr/>
        </p:nvSpPr>
        <p:spPr>
          <a:xfrm>
            <a:off x="478374" y="4237539"/>
            <a:ext cx="10699700" cy="369332"/>
          </a:xfrm>
          <a:prstGeom prst="rect">
            <a:avLst/>
          </a:prstGeom>
          <a:noFill/>
        </p:spPr>
        <p:txBody>
          <a:bodyPr wrap="square">
            <a:spAutoFit/>
          </a:bodyPr>
          <a:lstStyle/>
          <a:p>
            <a:pPr marL="285750" indent="-285750">
              <a:buFont typeface="Wingdings" panose="05000000000000000000" pitchFamily="2" charset="2"/>
              <a:buChar char="Ø"/>
            </a:pPr>
            <a:r>
              <a:rPr lang="zh-CN" altLang="en-US" b="1" i="0" dirty="0">
                <a:solidFill>
                  <a:srgbClr val="4D4D4D"/>
                </a:solidFill>
                <a:effectLst/>
                <a:latin typeface="-apple-system"/>
              </a:rPr>
              <a:t>开放域关系抽取</a:t>
            </a:r>
            <a:r>
              <a:rPr lang="en-US" altLang="zh-CN" b="1" i="0" dirty="0">
                <a:solidFill>
                  <a:srgbClr val="4D4D4D"/>
                </a:solidFill>
                <a:effectLst/>
                <a:latin typeface="-apple-system"/>
              </a:rPr>
              <a:t>:</a:t>
            </a:r>
            <a:r>
              <a:rPr lang="zh-CN" altLang="en-US" b="1" i="0" dirty="0">
                <a:solidFill>
                  <a:srgbClr val="4D4D4D"/>
                </a:solidFill>
                <a:effectLst/>
                <a:latin typeface="-apple-system"/>
              </a:rPr>
              <a:t>不需要预先定义关系</a:t>
            </a:r>
            <a:r>
              <a:rPr lang="zh-CN" altLang="en-US" b="0" i="0" dirty="0">
                <a:solidFill>
                  <a:srgbClr val="4D4D4D"/>
                </a:solidFill>
                <a:effectLst/>
                <a:latin typeface="-apple-system"/>
              </a:rPr>
              <a:t>，而是使用</a:t>
            </a:r>
            <a:r>
              <a:rPr lang="zh-CN" altLang="en-US" dirty="0">
                <a:solidFill>
                  <a:srgbClr val="4D4D4D"/>
                </a:solidFill>
                <a:latin typeface="-apple-system"/>
              </a:rPr>
              <a:t>实体对上下文中的一些词语</a:t>
            </a:r>
            <a:r>
              <a:rPr lang="zh-CN" altLang="en-US" b="0" i="0" dirty="0">
                <a:solidFill>
                  <a:srgbClr val="4D4D4D"/>
                </a:solidFill>
                <a:effectLst/>
                <a:latin typeface="-apple-system"/>
              </a:rPr>
              <a:t>来描述实体之间的关系。</a:t>
            </a:r>
            <a:endParaRPr lang="zh-CN" altLang="en-US" dirty="0"/>
          </a:p>
        </p:txBody>
      </p:sp>
      <p:sp>
        <p:nvSpPr>
          <p:cNvPr id="16" name="文本框 15">
            <a:extLst>
              <a:ext uri="{FF2B5EF4-FFF2-40B4-BE49-F238E27FC236}">
                <a16:creationId xmlns:a16="http://schemas.microsoft.com/office/drawing/2014/main" id="{D19D2ADA-6ED4-4020-A324-C1FAA038F191}"/>
              </a:ext>
            </a:extLst>
          </p:cNvPr>
          <p:cNvSpPr txBox="1"/>
          <p:nvPr/>
        </p:nvSpPr>
        <p:spPr>
          <a:xfrm>
            <a:off x="478374" y="1915469"/>
            <a:ext cx="6144208" cy="369332"/>
          </a:xfrm>
          <a:prstGeom prst="rect">
            <a:avLst/>
          </a:prstGeom>
          <a:noFill/>
        </p:spPr>
        <p:txBody>
          <a:bodyPr wrap="square">
            <a:spAutoFit/>
          </a:bodyPr>
          <a:lstStyle/>
          <a:p>
            <a:r>
              <a:rPr lang="zh-CN" altLang="en-US" dirty="0">
                <a:latin typeface="-apple-system"/>
              </a:rPr>
              <a:t>北京是中国的首都：</a:t>
            </a:r>
            <a:r>
              <a:rPr lang="en-US" altLang="zh-CN" b="0" i="0" dirty="0">
                <a:effectLst/>
                <a:latin typeface="-apple-system"/>
              </a:rPr>
              <a:t>(</a:t>
            </a:r>
            <a:r>
              <a:rPr lang="zh-CN" altLang="en-US" b="0" i="0" dirty="0">
                <a:effectLst/>
                <a:latin typeface="-apple-system"/>
              </a:rPr>
              <a:t>中国，首都，北京</a:t>
            </a:r>
            <a:r>
              <a:rPr lang="en-US" altLang="zh-CN" b="0" i="0" dirty="0">
                <a:effectLst/>
                <a:latin typeface="-apple-system"/>
              </a:rPr>
              <a:t>)</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482946"/>
          </a:xfrm>
        </p:spPr>
        <p:txBody>
          <a:bodyPr/>
          <a:lstStyle/>
          <a:p>
            <a:r>
              <a:rPr kumimoji="1" lang="en-US" altLang="zh-CN" sz="4000" dirty="0">
                <a:latin typeface="Times New Roman" panose="02020603050405020304" pitchFamily="18" charset="0"/>
              </a:rPr>
              <a:t>Method</a:t>
            </a:r>
          </a:p>
        </p:txBody>
      </p:sp>
      <p:sp>
        <p:nvSpPr>
          <p:cNvPr id="7" name="文本框 6">
            <a:extLst>
              <a:ext uri="{FF2B5EF4-FFF2-40B4-BE49-F238E27FC236}">
                <a16:creationId xmlns:a16="http://schemas.microsoft.com/office/drawing/2014/main" id="{901B932B-2C63-4AA0-A92C-09443027BC2B}"/>
              </a:ext>
            </a:extLst>
          </p:cNvPr>
          <p:cNvSpPr txBox="1"/>
          <p:nvPr/>
        </p:nvSpPr>
        <p:spPr>
          <a:xfrm>
            <a:off x="472362" y="942591"/>
            <a:ext cx="11247276" cy="369332"/>
          </a:xfrm>
          <a:prstGeom prst="rect">
            <a:avLst/>
          </a:prstGeom>
          <a:noFill/>
        </p:spPr>
        <p:txBody>
          <a:bodyPr wrap="square">
            <a:spAutoFit/>
          </a:bodyPr>
          <a:lstStyle/>
          <a:p>
            <a:pPr marL="285750" indent="-285750">
              <a:buFont typeface="Wingdings" panose="05000000000000000000" pitchFamily="2" charset="2"/>
              <a:buChar char="l"/>
            </a:pPr>
            <a:r>
              <a:rPr lang="en-US" altLang="zh-CN" sz="1800" dirty="0">
                <a:solidFill>
                  <a:srgbClr val="000000"/>
                </a:solidFill>
                <a:effectLst/>
                <a:latin typeface="NimbusRomNo9L-Regu"/>
              </a:rPr>
              <a:t>Most </a:t>
            </a:r>
            <a:r>
              <a:rPr lang="en-US" altLang="zh-CN" sz="1800" dirty="0" err="1">
                <a:solidFill>
                  <a:srgbClr val="000000"/>
                </a:solidFill>
                <a:effectLst/>
                <a:latin typeface="NimbusRomNo9L-Regu"/>
              </a:rPr>
              <a:t>OpenRE</a:t>
            </a:r>
            <a:r>
              <a:rPr lang="en-US" altLang="zh-CN" sz="1800" dirty="0">
                <a:solidFill>
                  <a:srgbClr val="000000"/>
                </a:solidFill>
                <a:effectLst/>
                <a:latin typeface="NimbusRomNo9L-Regu"/>
              </a:rPr>
              <a:t> methods cast different relation types in isolation without considering their hierarchical dependency. </a:t>
            </a:r>
            <a:endParaRPr lang="zh-CN" altLang="en-US" dirty="0"/>
          </a:p>
        </p:txBody>
      </p:sp>
      <p:pic>
        <p:nvPicPr>
          <p:cNvPr id="8" name="图片 7">
            <a:extLst>
              <a:ext uri="{FF2B5EF4-FFF2-40B4-BE49-F238E27FC236}">
                <a16:creationId xmlns:a16="http://schemas.microsoft.com/office/drawing/2014/main" id="{A9EEA25A-B1DB-4894-BFCC-4ECD88A094AB}"/>
              </a:ext>
            </a:extLst>
          </p:cNvPr>
          <p:cNvPicPr>
            <a:picLocks noChangeAspect="1"/>
          </p:cNvPicPr>
          <p:nvPr/>
        </p:nvPicPr>
        <p:blipFill>
          <a:blip r:embed="rId2"/>
          <a:stretch>
            <a:fillRect/>
          </a:stretch>
        </p:blipFill>
        <p:spPr>
          <a:xfrm>
            <a:off x="3156936" y="1381198"/>
            <a:ext cx="5725806" cy="51074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Method</a:t>
            </a:r>
          </a:p>
        </p:txBody>
      </p:sp>
      <p:sp>
        <p:nvSpPr>
          <p:cNvPr id="9" name="文本框 8">
            <a:extLst>
              <a:ext uri="{FF2B5EF4-FFF2-40B4-BE49-F238E27FC236}">
                <a16:creationId xmlns:a16="http://schemas.microsoft.com/office/drawing/2014/main" id="{16C6AC7C-A779-4ED0-A451-36CB71E3F312}"/>
              </a:ext>
            </a:extLst>
          </p:cNvPr>
          <p:cNvSpPr txBox="1"/>
          <p:nvPr/>
        </p:nvSpPr>
        <p:spPr>
          <a:xfrm>
            <a:off x="110056" y="743945"/>
            <a:ext cx="7643293" cy="523220"/>
          </a:xfrm>
          <a:prstGeom prst="rect">
            <a:avLst/>
          </a:prstGeom>
          <a:noFill/>
        </p:spPr>
        <p:txBody>
          <a:bodyPr wrap="square">
            <a:spAutoFit/>
          </a:bodyPr>
          <a:lstStyle/>
          <a:p>
            <a:pPr marL="457200" indent="-457200">
              <a:buFont typeface="Wingdings" panose="05000000000000000000" pitchFamily="2" charset="2"/>
              <a:buChar char="Ø"/>
            </a:pPr>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Relation Representation Learning.</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07CA7D23-89BB-45F8-9079-0DA73ABB80B7}"/>
              </a:ext>
            </a:extLst>
          </p:cNvPr>
          <p:cNvSpPr txBox="1"/>
          <p:nvPr/>
        </p:nvSpPr>
        <p:spPr>
          <a:xfrm>
            <a:off x="585496" y="1471270"/>
            <a:ext cx="6153538" cy="369332"/>
          </a:xfrm>
          <a:prstGeom prst="rect">
            <a:avLst/>
          </a:prstGeom>
          <a:noFill/>
        </p:spPr>
        <p:txBody>
          <a:bodyPr wrap="square">
            <a:spAutoFit/>
          </a:bodyPr>
          <a:lstStyle/>
          <a:p>
            <a:r>
              <a:rPr lang="en-US" altLang="zh-CN" sz="1800" b="1" dirty="0">
                <a:solidFill>
                  <a:srgbClr val="000000"/>
                </a:solidFill>
                <a:effectLst/>
                <a:latin typeface="NimbusRomNo9L-Medi"/>
              </a:rPr>
              <a:t>Relation Embedding Encoder</a:t>
            </a:r>
            <a:r>
              <a:rPr lang="zh-CN" altLang="en-US" sz="1800" b="1" dirty="0">
                <a:solidFill>
                  <a:srgbClr val="000000"/>
                </a:solidFill>
                <a:effectLst/>
                <a:latin typeface="NimbusRomNo9L-Medi"/>
              </a:rPr>
              <a:t>：</a:t>
            </a:r>
            <a:endParaRPr lang="zh-CN" altLang="en-US" dirty="0"/>
          </a:p>
        </p:txBody>
      </p:sp>
      <p:grpSp>
        <p:nvGrpSpPr>
          <p:cNvPr id="12" name="组合 11">
            <a:extLst>
              <a:ext uri="{FF2B5EF4-FFF2-40B4-BE49-F238E27FC236}">
                <a16:creationId xmlns:a16="http://schemas.microsoft.com/office/drawing/2014/main" id="{0CAC79A4-009F-42EA-B02F-60FB72D00A9D}"/>
              </a:ext>
            </a:extLst>
          </p:cNvPr>
          <p:cNvGrpSpPr/>
          <p:nvPr/>
        </p:nvGrpSpPr>
        <p:grpSpPr>
          <a:xfrm>
            <a:off x="585496" y="1913690"/>
            <a:ext cx="4919565" cy="281347"/>
            <a:chOff x="585496" y="1913690"/>
            <a:chExt cx="4919565" cy="281347"/>
          </a:xfrm>
        </p:grpSpPr>
        <p:pic>
          <p:nvPicPr>
            <p:cNvPr id="7" name="图片 6">
              <a:extLst>
                <a:ext uri="{FF2B5EF4-FFF2-40B4-BE49-F238E27FC236}">
                  <a16:creationId xmlns:a16="http://schemas.microsoft.com/office/drawing/2014/main" id="{655DA18F-6A3D-4CC5-9EFE-686D9F3DC592}"/>
                </a:ext>
              </a:extLst>
            </p:cNvPr>
            <p:cNvPicPr>
              <a:picLocks noChangeAspect="1"/>
            </p:cNvPicPr>
            <p:nvPr/>
          </p:nvPicPr>
          <p:blipFill>
            <a:blip r:embed="rId3"/>
            <a:stretch>
              <a:fillRect/>
            </a:stretch>
          </p:blipFill>
          <p:spPr>
            <a:xfrm>
              <a:off x="1326507" y="1915645"/>
              <a:ext cx="4178554" cy="279392"/>
            </a:xfrm>
            <a:prstGeom prst="rect">
              <a:avLst/>
            </a:prstGeom>
          </p:spPr>
        </p:pic>
        <p:pic>
          <p:nvPicPr>
            <p:cNvPr id="11" name="图片 10">
              <a:extLst>
                <a:ext uri="{FF2B5EF4-FFF2-40B4-BE49-F238E27FC236}">
                  <a16:creationId xmlns:a16="http://schemas.microsoft.com/office/drawing/2014/main" id="{F1ED590C-EE5A-44F3-A151-FCFF43065F90}"/>
                </a:ext>
              </a:extLst>
            </p:cNvPr>
            <p:cNvPicPr>
              <a:picLocks noChangeAspect="1"/>
            </p:cNvPicPr>
            <p:nvPr/>
          </p:nvPicPr>
          <p:blipFill>
            <a:blip r:embed="rId4"/>
            <a:stretch>
              <a:fillRect/>
            </a:stretch>
          </p:blipFill>
          <p:spPr>
            <a:xfrm>
              <a:off x="585496" y="1913690"/>
              <a:ext cx="595129" cy="262034"/>
            </a:xfrm>
            <a:prstGeom prst="rect">
              <a:avLst/>
            </a:prstGeom>
          </p:spPr>
        </p:pic>
      </p:grpSp>
      <p:pic>
        <p:nvPicPr>
          <p:cNvPr id="14" name="图片 13">
            <a:extLst>
              <a:ext uri="{FF2B5EF4-FFF2-40B4-BE49-F238E27FC236}">
                <a16:creationId xmlns:a16="http://schemas.microsoft.com/office/drawing/2014/main" id="{A617A188-3399-414A-99FB-83071699E181}"/>
              </a:ext>
            </a:extLst>
          </p:cNvPr>
          <p:cNvPicPr>
            <a:picLocks noChangeAspect="1"/>
          </p:cNvPicPr>
          <p:nvPr/>
        </p:nvPicPr>
        <p:blipFill>
          <a:blip r:embed="rId5"/>
          <a:stretch>
            <a:fillRect/>
          </a:stretch>
        </p:blipFill>
        <p:spPr>
          <a:xfrm>
            <a:off x="585496" y="2270080"/>
            <a:ext cx="3397326" cy="263536"/>
          </a:xfrm>
          <a:prstGeom prst="rect">
            <a:avLst/>
          </a:prstGeom>
        </p:spPr>
      </p:pic>
      <p:pic>
        <p:nvPicPr>
          <p:cNvPr id="16" name="图片 15">
            <a:extLst>
              <a:ext uri="{FF2B5EF4-FFF2-40B4-BE49-F238E27FC236}">
                <a16:creationId xmlns:a16="http://schemas.microsoft.com/office/drawing/2014/main" id="{99B5A733-BF68-468C-ADD1-BCC41CC079EF}"/>
              </a:ext>
            </a:extLst>
          </p:cNvPr>
          <p:cNvPicPr>
            <a:picLocks noChangeAspect="1"/>
          </p:cNvPicPr>
          <p:nvPr/>
        </p:nvPicPr>
        <p:blipFill>
          <a:blip r:embed="rId6"/>
          <a:stretch>
            <a:fillRect/>
          </a:stretch>
        </p:blipFill>
        <p:spPr>
          <a:xfrm>
            <a:off x="585496" y="2605202"/>
            <a:ext cx="3834564" cy="342780"/>
          </a:xfrm>
          <a:prstGeom prst="rect">
            <a:avLst/>
          </a:prstGeom>
        </p:spPr>
      </p:pic>
      <p:sp>
        <p:nvSpPr>
          <p:cNvPr id="19" name="文本框 18">
            <a:extLst>
              <a:ext uri="{FF2B5EF4-FFF2-40B4-BE49-F238E27FC236}">
                <a16:creationId xmlns:a16="http://schemas.microsoft.com/office/drawing/2014/main" id="{D599EF04-64F4-4893-B028-DDF189058E52}"/>
              </a:ext>
            </a:extLst>
          </p:cNvPr>
          <p:cNvSpPr txBox="1"/>
          <p:nvPr/>
        </p:nvSpPr>
        <p:spPr>
          <a:xfrm>
            <a:off x="585496" y="3244334"/>
            <a:ext cx="6153538" cy="369332"/>
          </a:xfrm>
          <a:prstGeom prst="rect">
            <a:avLst/>
          </a:prstGeom>
          <a:noFill/>
        </p:spPr>
        <p:txBody>
          <a:bodyPr wrap="square">
            <a:spAutoFit/>
          </a:bodyPr>
          <a:lstStyle/>
          <a:p>
            <a:r>
              <a:rPr lang="en-US" altLang="zh-CN" sz="1800" b="1" dirty="0">
                <a:solidFill>
                  <a:srgbClr val="000000"/>
                </a:solidFill>
                <a:effectLst/>
                <a:latin typeface="NimbusRomNo9L-Medi"/>
              </a:rPr>
              <a:t>Dynamic Hierarchical Triplet Loss</a:t>
            </a:r>
            <a:r>
              <a:rPr lang="zh-CN" altLang="en-US" sz="1800" b="1" dirty="0">
                <a:solidFill>
                  <a:srgbClr val="000000"/>
                </a:solidFill>
                <a:effectLst/>
                <a:latin typeface="NimbusRomNo9L-Medi"/>
              </a:rPr>
              <a:t>：</a:t>
            </a:r>
            <a:endParaRPr lang="zh-CN" altLang="en-US" dirty="0"/>
          </a:p>
        </p:txBody>
      </p:sp>
      <p:pic>
        <p:nvPicPr>
          <p:cNvPr id="20" name="图片 19">
            <a:extLst>
              <a:ext uri="{FF2B5EF4-FFF2-40B4-BE49-F238E27FC236}">
                <a16:creationId xmlns:a16="http://schemas.microsoft.com/office/drawing/2014/main" id="{99A32CF5-0A4D-490F-A25A-8A7CDEC771A0}"/>
              </a:ext>
            </a:extLst>
          </p:cNvPr>
          <p:cNvPicPr>
            <a:picLocks noChangeAspect="1"/>
          </p:cNvPicPr>
          <p:nvPr/>
        </p:nvPicPr>
        <p:blipFill>
          <a:blip r:embed="rId7"/>
          <a:stretch>
            <a:fillRect/>
          </a:stretch>
        </p:blipFill>
        <p:spPr>
          <a:xfrm>
            <a:off x="669860" y="3824081"/>
            <a:ext cx="3834564" cy="1074316"/>
          </a:xfrm>
          <a:prstGeom prst="rect">
            <a:avLst/>
          </a:prstGeom>
        </p:spPr>
      </p:pic>
      <p:pic>
        <p:nvPicPr>
          <p:cNvPr id="22" name="图片 21">
            <a:extLst>
              <a:ext uri="{FF2B5EF4-FFF2-40B4-BE49-F238E27FC236}">
                <a16:creationId xmlns:a16="http://schemas.microsoft.com/office/drawing/2014/main" id="{01FE35F5-5BA0-4DDD-8059-1B4B4D4702ED}"/>
              </a:ext>
            </a:extLst>
          </p:cNvPr>
          <p:cNvPicPr>
            <a:picLocks noChangeAspect="1"/>
          </p:cNvPicPr>
          <p:nvPr/>
        </p:nvPicPr>
        <p:blipFill>
          <a:blip r:embed="rId8"/>
          <a:stretch>
            <a:fillRect/>
          </a:stretch>
        </p:blipFill>
        <p:spPr>
          <a:xfrm>
            <a:off x="585496" y="5125575"/>
            <a:ext cx="4264295" cy="779238"/>
          </a:xfrm>
          <a:prstGeom prst="rect">
            <a:avLst/>
          </a:prstGeom>
        </p:spPr>
      </p:pic>
      <p:pic>
        <p:nvPicPr>
          <p:cNvPr id="24" name="图片 23">
            <a:extLst>
              <a:ext uri="{FF2B5EF4-FFF2-40B4-BE49-F238E27FC236}">
                <a16:creationId xmlns:a16="http://schemas.microsoft.com/office/drawing/2014/main" id="{DB78B6A9-ABEE-47A5-9DA1-849AB021F283}"/>
              </a:ext>
            </a:extLst>
          </p:cNvPr>
          <p:cNvPicPr>
            <a:picLocks noChangeAspect="1"/>
          </p:cNvPicPr>
          <p:nvPr/>
        </p:nvPicPr>
        <p:blipFill>
          <a:blip r:embed="rId9"/>
          <a:stretch>
            <a:fillRect/>
          </a:stretch>
        </p:blipFill>
        <p:spPr>
          <a:xfrm>
            <a:off x="6397450" y="3314700"/>
            <a:ext cx="4923499" cy="2894862"/>
          </a:xfrm>
          <a:prstGeom prst="rect">
            <a:avLst/>
          </a:prstGeom>
        </p:spPr>
      </p:pic>
    </p:spTree>
    <p:extLst>
      <p:ext uri="{BB962C8B-B14F-4D97-AF65-F5344CB8AC3E}">
        <p14:creationId xmlns:p14="http://schemas.microsoft.com/office/powerpoint/2010/main" val="24936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Method</a:t>
            </a:r>
          </a:p>
        </p:txBody>
      </p:sp>
      <p:sp>
        <p:nvSpPr>
          <p:cNvPr id="9" name="文本框 8">
            <a:extLst>
              <a:ext uri="{FF2B5EF4-FFF2-40B4-BE49-F238E27FC236}">
                <a16:creationId xmlns:a16="http://schemas.microsoft.com/office/drawing/2014/main" id="{16C6AC7C-A779-4ED0-A451-36CB71E3F312}"/>
              </a:ext>
            </a:extLst>
          </p:cNvPr>
          <p:cNvSpPr txBox="1"/>
          <p:nvPr/>
        </p:nvSpPr>
        <p:spPr>
          <a:xfrm>
            <a:off x="110056" y="743945"/>
            <a:ext cx="7643293" cy="523220"/>
          </a:xfrm>
          <a:prstGeom prst="rect">
            <a:avLst/>
          </a:prstGeom>
          <a:noFill/>
        </p:spPr>
        <p:txBody>
          <a:bodyPr wrap="square">
            <a:spAutoFit/>
          </a:bodyPr>
          <a:lstStyle/>
          <a:p>
            <a:pPr marL="457200" indent="-457200">
              <a:buFont typeface="Wingdings" panose="05000000000000000000" pitchFamily="2" charset="2"/>
              <a:buChar char="Ø"/>
            </a:pPr>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Relation Representation Learning.</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48214D11-735D-488E-BA11-77BC6842563B}"/>
              </a:ext>
            </a:extLst>
          </p:cNvPr>
          <p:cNvSpPr txBox="1"/>
          <p:nvPr/>
        </p:nvSpPr>
        <p:spPr>
          <a:xfrm>
            <a:off x="534956" y="1471270"/>
            <a:ext cx="6153538" cy="369332"/>
          </a:xfrm>
          <a:prstGeom prst="rect">
            <a:avLst/>
          </a:prstGeom>
          <a:noFill/>
        </p:spPr>
        <p:txBody>
          <a:bodyPr wrap="square">
            <a:spAutoFit/>
          </a:bodyPr>
          <a:lstStyle/>
          <a:p>
            <a:r>
              <a:rPr lang="en-US" altLang="zh-CN" sz="1800" b="1" dirty="0">
                <a:solidFill>
                  <a:srgbClr val="000000"/>
                </a:solidFill>
                <a:effectLst/>
                <a:latin typeface="NimbusRomNo9L-Medi"/>
              </a:rPr>
              <a:t>Pair-wise Virtual Adversarial Training</a:t>
            </a:r>
            <a:r>
              <a:rPr lang="zh-CN" altLang="en-US" sz="1800" b="1" dirty="0">
                <a:solidFill>
                  <a:srgbClr val="000000"/>
                </a:solidFill>
                <a:effectLst/>
                <a:latin typeface="NimbusRomNo9L-Medi"/>
              </a:rPr>
              <a:t>：</a:t>
            </a:r>
            <a:endParaRPr lang="zh-CN" altLang="en-US" dirty="0"/>
          </a:p>
        </p:txBody>
      </p:sp>
      <p:pic>
        <p:nvPicPr>
          <p:cNvPr id="29" name="图片 28">
            <a:extLst>
              <a:ext uri="{FF2B5EF4-FFF2-40B4-BE49-F238E27FC236}">
                <a16:creationId xmlns:a16="http://schemas.microsoft.com/office/drawing/2014/main" id="{E69AF4C4-163A-4E39-8963-B87390FE98C8}"/>
              </a:ext>
            </a:extLst>
          </p:cNvPr>
          <p:cNvPicPr>
            <a:picLocks noChangeAspect="1"/>
          </p:cNvPicPr>
          <p:nvPr/>
        </p:nvPicPr>
        <p:blipFill>
          <a:blip r:embed="rId3"/>
          <a:stretch>
            <a:fillRect/>
          </a:stretch>
        </p:blipFill>
        <p:spPr>
          <a:xfrm>
            <a:off x="534956" y="3520363"/>
            <a:ext cx="4149196" cy="601836"/>
          </a:xfrm>
          <a:prstGeom prst="rect">
            <a:avLst/>
          </a:prstGeom>
        </p:spPr>
      </p:pic>
      <p:grpSp>
        <p:nvGrpSpPr>
          <p:cNvPr id="36" name="组合 35">
            <a:extLst>
              <a:ext uri="{FF2B5EF4-FFF2-40B4-BE49-F238E27FC236}">
                <a16:creationId xmlns:a16="http://schemas.microsoft.com/office/drawing/2014/main" id="{AC4D2886-80AE-4E8B-9ACB-58067B1F3492}"/>
              </a:ext>
            </a:extLst>
          </p:cNvPr>
          <p:cNvGrpSpPr/>
          <p:nvPr/>
        </p:nvGrpSpPr>
        <p:grpSpPr>
          <a:xfrm>
            <a:off x="464888" y="4489116"/>
            <a:ext cx="4586666" cy="208852"/>
            <a:chOff x="6258508" y="5017398"/>
            <a:chExt cx="4586666" cy="208852"/>
          </a:xfrm>
        </p:grpSpPr>
        <p:pic>
          <p:nvPicPr>
            <p:cNvPr id="31" name="图片 30">
              <a:extLst>
                <a:ext uri="{FF2B5EF4-FFF2-40B4-BE49-F238E27FC236}">
                  <a16:creationId xmlns:a16="http://schemas.microsoft.com/office/drawing/2014/main" id="{2F2D79C5-A350-4FD6-84BE-D5A713246C31}"/>
                </a:ext>
              </a:extLst>
            </p:cNvPr>
            <p:cNvPicPr>
              <a:picLocks noChangeAspect="1"/>
            </p:cNvPicPr>
            <p:nvPr/>
          </p:nvPicPr>
          <p:blipFill>
            <a:blip r:embed="rId4"/>
            <a:stretch>
              <a:fillRect/>
            </a:stretch>
          </p:blipFill>
          <p:spPr>
            <a:xfrm>
              <a:off x="6258508" y="5017398"/>
              <a:ext cx="4149196" cy="208852"/>
            </a:xfrm>
            <a:prstGeom prst="rect">
              <a:avLst/>
            </a:prstGeom>
          </p:spPr>
        </p:pic>
        <p:pic>
          <p:nvPicPr>
            <p:cNvPr id="33" name="图片 32">
              <a:extLst>
                <a:ext uri="{FF2B5EF4-FFF2-40B4-BE49-F238E27FC236}">
                  <a16:creationId xmlns:a16="http://schemas.microsoft.com/office/drawing/2014/main" id="{DB9638E0-8E7A-4EFE-AA86-4FF2FF119A1E}"/>
                </a:ext>
              </a:extLst>
            </p:cNvPr>
            <p:cNvPicPr>
              <a:picLocks noChangeAspect="1"/>
            </p:cNvPicPr>
            <p:nvPr/>
          </p:nvPicPr>
          <p:blipFill>
            <a:blip r:embed="rId5"/>
            <a:stretch>
              <a:fillRect/>
            </a:stretch>
          </p:blipFill>
          <p:spPr>
            <a:xfrm>
              <a:off x="10469747" y="5017398"/>
              <a:ext cx="375427" cy="194418"/>
            </a:xfrm>
            <a:prstGeom prst="rect">
              <a:avLst/>
            </a:prstGeom>
          </p:spPr>
        </p:pic>
      </p:grpSp>
      <p:pic>
        <p:nvPicPr>
          <p:cNvPr id="35" name="图片 34">
            <a:extLst>
              <a:ext uri="{FF2B5EF4-FFF2-40B4-BE49-F238E27FC236}">
                <a16:creationId xmlns:a16="http://schemas.microsoft.com/office/drawing/2014/main" id="{B12E4BB4-78AD-4448-B801-DEB4CFDDDC5E}"/>
              </a:ext>
            </a:extLst>
          </p:cNvPr>
          <p:cNvPicPr>
            <a:picLocks noChangeAspect="1"/>
          </p:cNvPicPr>
          <p:nvPr/>
        </p:nvPicPr>
        <p:blipFill>
          <a:blip r:embed="rId6"/>
          <a:stretch>
            <a:fillRect/>
          </a:stretch>
        </p:blipFill>
        <p:spPr>
          <a:xfrm>
            <a:off x="534956" y="2008573"/>
            <a:ext cx="4446531" cy="1329065"/>
          </a:xfrm>
          <a:prstGeom prst="rect">
            <a:avLst/>
          </a:prstGeom>
        </p:spPr>
      </p:pic>
      <p:pic>
        <p:nvPicPr>
          <p:cNvPr id="3" name="图片 2">
            <a:extLst>
              <a:ext uri="{FF2B5EF4-FFF2-40B4-BE49-F238E27FC236}">
                <a16:creationId xmlns:a16="http://schemas.microsoft.com/office/drawing/2014/main" id="{667CBC1F-E5A7-482D-B8BC-FA3CCCBA77F2}"/>
              </a:ext>
            </a:extLst>
          </p:cNvPr>
          <p:cNvPicPr>
            <a:picLocks noChangeAspect="1"/>
          </p:cNvPicPr>
          <p:nvPr/>
        </p:nvPicPr>
        <p:blipFill>
          <a:blip r:embed="rId7"/>
          <a:stretch>
            <a:fillRect/>
          </a:stretch>
        </p:blipFill>
        <p:spPr>
          <a:xfrm>
            <a:off x="496605" y="5253451"/>
            <a:ext cx="4694519" cy="793965"/>
          </a:xfrm>
          <a:prstGeom prst="rect">
            <a:avLst/>
          </a:prstGeom>
        </p:spPr>
      </p:pic>
      <p:pic>
        <p:nvPicPr>
          <p:cNvPr id="23" name="图片 22">
            <a:extLst>
              <a:ext uri="{FF2B5EF4-FFF2-40B4-BE49-F238E27FC236}">
                <a16:creationId xmlns:a16="http://schemas.microsoft.com/office/drawing/2014/main" id="{308DE832-64A6-44E1-A905-AFDBE7E95F9B}"/>
              </a:ext>
            </a:extLst>
          </p:cNvPr>
          <p:cNvPicPr>
            <a:picLocks noChangeAspect="1"/>
          </p:cNvPicPr>
          <p:nvPr/>
        </p:nvPicPr>
        <p:blipFill>
          <a:blip r:embed="rId8"/>
          <a:stretch>
            <a:fillRect/>
          </a:stretch>
        </p:blipFill>
        <p:spPr>
          <a:xfrm>
            <a:off x="5750846" y="1471270"/>
            <a:ext cx="5287268" cy="4716289"/>
          </a:xfrm>
          <a:prstGeom prst="rect">
            <a:avLst/>
          </a:prstGeom>
        </p:spPr>
      </p:pic>
    </p:spTree>
    <p:extLst>
      <p:ext uri="{BB962C8B-B14F-4D97-AF65-F5344CB8AC3E}">
        <p14:creationId xmlns:p14="http://schemas.microsoft.com/office/powerpoint/2010/main" val="403282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Method</a:t>
            </a:r>
          </a:p>
        </p:txBody>
      </p:sp>
      <p:sp>
        <p:nvSpPr>
          <p:cNvPr id="9" name="文本框 8">
            <a:extLst>
              <a:ext uri="{FF2B5EF4-FFF2-40B4-BE49-F238E27FC236}">
                <a16:creationId xmlns:a16="http://schemas.microsoft.com/office/drawing/2014/main" id="{16C6AC7C-A779-4ED0-A451-36CB71E3F312}"/>
              </a:ext>
            </a:extLst>
          </p:cNvPr>
          <p:cNvSpPr txBox="1"/>
          <p:nvPr/>
        </p:nvSpPr>
        <p:spPr>
          <a:xfrm>
            <a:off x="110056" y="743945"/>
            <a:ext cx="7643293" cy="523220"/>
          </a:xfrm>
          <a:prstGeom prst="rect">
            <a:avLst/>
          </a:prstGeom>
          <a:noFill/>
        </p:spPr>
        <p:txBody>
          <a:bodyPr wrap="square">
            <a:spAutoFit/>
          </a:bodyPr>
          <a:lstStyle/>
          <a:p>
            <a:pPr marL="457200" indent="-457200">
              <a:buFont typeface="Wingdings" panose="05000000000000000000" pitchFamily="2" charset="2"/>
              <a:buChar char="Ø"/>
            </a:pPr>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Relation Hierarchy Expansion</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48214D11-735D-488E-BA11-77BC6842563B}"/>
              </a:ext>
            </a:extLst>
          </p:cNvPr>
          <p:cNvSpPr txBox="1"/>
          <p:nvPr/>
        </p:nvSpPr>
        <p:spPr>
          <a:xfrm>
            <a:off x="208276" y="1797674"/>
            <a:ext cx="9906108" cy="646331"/>
          </a:xfrm>
          <a:prstGeom prst="rect">
            <a:avLst/>
          </a:prstGeom>
          <a:noFill/>
        </p:spPr>
        <p:txBody>
          <a:bodyPr wrap="square">
            <a:spAutoFit/>
          </a:bodyPr>
          <a:lstStyle/>
          <a:p>
            <a:pPr marL="285750" indent="-285750">
              <a:buFont typeface="Wingdings" panose="05000000000000000000" pitchFamily="2" charset="2"/>
              <a:buChar char="Ø"/>
            </a:pPr>
            <a:r>
              <a:rPr lang="en-US" altLang="zh-CN" sz="1800" b="1">
                <a:solidFill>
                  <a:srgbClr val="000000"/>
                </a:solidFill>
                <a:effectLst/>
                <a:latin typeface="NimbusRomNo9L-Medi"/>
              </a:rPr>
              <a:t> </a:t>
            </a:r>
            <a:r>
              <a:rPr lang="en-US" altLang="zh-CN">
                <a:solidFill>
                  <a:srgbClr val="000000"/>
                </a:solidFill>
                <a:latin typeface="NimbusRomNo9L-Regu"/>
              </a:rPr>
              <a:t>Clustering novel relations(Louvain algorithm (Blondel et al., 2008).)</a:t>
            </a:r>
          </a:p>
          <a:p>
            <a:r>
              <a:rPr lang="en-US" altLang="zh-CN">
                <a:solidFill>
                  <a:srgbClr val="000000"/>
                </a:solidFill>
                <a:latin typeface="NimbusRomNo9L-Regu"/>
              </a:rPr>
              <a:t> in open-domain corpora based on instance representations</a:t>
            </a:r>
            <a:r>
              <a:rPr lang="zh-CN" altLang="en-US">
                <a:solidFill>
                  <a:srgbClr val="000000"/>
                </a:solidFill>
                <a:latin typeface="NimbusRomNo9L-Regu"/>
              </a:rPr>
              <a:t>：</a:t>
            </a:r>
            <a:endParaRPr lang="zh-CN" altLang="en-US" dirty="0">
              <a:solidFill>
                <a:srgbClr val="000000"/>
              </a:solidFill>
              <a:latin typeface="NimbusRomNo9L-Regu"/>
            </a:endParaRPr>
          </a:p>
        </p:txBody>
      </p:sp>
      <p:sp>
        <p:nvSpPr>
          <p:cNvPr id="14" name="文本框 13">
            <a:extLst>
              <a:ext uri="{FF2B5EF4-FFF2-40B4-BE49-F238E27FC236}">
                <a16:creationId xmlns:a16="http://schemas.microsoft.com/office/drawing/2014/main" id="{3F9AF3B5-8CAE-4630-BE78-73BC2A034888}"/>
              </a:ext>
            </a:extLst>
          </p:cNvPr>
          <p:cNvSpPr txBox="1"/>
          <p:nvPr/>
        </p:nvSpPr>
        <p:spPr>
          <a:xfrm>
            <a:off x="162074" y="3089797"/>
            <a:ext cx="6153538" cy="646331"/>
          </a:xfrm>
          <a:prstGeom prst="rect">
            <a:avLst/>
          </a:prstGeom>
          <a:noFill/>
        </p:spPr>
        <p:txBody>
          <a:bodyPr wrap="square">
            <a:spAutoFit/>
          </a:bodyPr>
          <a:lstStyle/>
          <a:p>
            <a:pPr marL="285750" indent="-285750">
              <a:buFont typeface="Wingdings" panose="05000000000000000000" pitchFamily="2" charset="2"/>
              <a:buChar char="Ø"/>
            </a:pPr>
            <a:r>
              <a:rPr lang="en-US" altLang="zh-CN" dirty="0">
                <a:solidFill>
                  <a:srgbClr val="000000"/>
                </a:solidFill>
                <a:latin typeface="NimbusRomNo9L-Regu"/>
              </a:rPr>
              <a:t>Learn relation prototypes for both relations in the existing hierarchy and novel relations</a:t>
            </a:r>
            <a:endParaRPr lang="zh-CN" altLang="en-US" dirty="0">
              <a:solidFill>
                <a:srgbClr val="000000"/>
              </a:solidFill>
              <a:latin typeface="NimbusRomNo9L-Regu"/>
            </a:endParaRPr>
          </a:p>
        </p:txBody>
      </p:sp>
      <p:pic>
        <p:nvPicPr>
          <p:cNvPr id="8" name="图片 7">
            <a:extLst>
              <a:ext uri="{FF2B5EF4-FFF2-40B4-BE49-F238E27FC236}">
                <a16:creationId xmlns:a16="http://schemas.microsoft.com/office/drawing/2014/main" id="{59F1997D-3502-46F6-B304-B3C537D263EB}"/>
              </a:ext>
            </a:extLst>
          </p:cNvPr>
          <p:cNvPicPr>
            <a:picLocks noChangeAspect="1"/>
          </p:cNvPicPr>
          <p:nvPr/>
        </p:nvPicPr>
        <p:blipFill>
          <a:blip r:embed="rId3"/>
          <a:stretch>
            <a:fillRect/>
          </a:stretch>
        </p:blipFill>
        <p:spPr>
          <a:xfrm>
            <a:off x="329574" y="2512978"/>
            <a:ext cx="5464736" cy="538988"/>
          </a:xfrm>
          <a:prstGeom prst="rect">
            <a:avLst/>
          </a:prstGeom>
        </p:spPr>
      </p:pic>
      <p:sp>
        <p:nvSpPr>
          <p:cNvPr id="22" name="文本框 21">
            <a:extLst>
              <a:ext uri="{FF2B5EF4-FFF2-40B4-BE49-F238E27FC236}">
                <a16:creationId xmlns:a16="http://schemas.microsoft.com/office/drawing/2014/main" id="{194C2143-DD9A-4A0B-9177-EA5727FD410C}"/>
              </a:ext>
            </a:extLst>
          </p:cNvPr>
          <p:cNvSpPr txBox="1"/>
          <p:nvPr/>
        </p:nvSpPr>
        <p:spPr>
          <a:xfrm>
            <a:off x="208276" y="1365999"/>
            <a:ext cx="6153538" cy="369332"/>
          </a:xfrm>
          <a:prstGeom prst="rect">
            <a:avLst/>
          </a:prstGeom>
          <a:noFill/>
        </p:spPr>
        <p:txBody>
          <a:bodyPr wrap="square">
            <a:spAutoFit/>
          </a:bodyPr>
          <a:lstStyle/>
          <a:p>
            <a:pPr marL="285750" indent="-285750">
              <a:buFont typeface="Wingdings" panose="05000000000000000000" pitchFamily="2" charset="2"/>
              <a:buChar char="l"/>
            </a:pPr>
            <a:r>
              <a:rPr lang="en-US" altLang="zh-CN" sz="1800" b="1" dirty="0">
                <a:solidFill>
                  <a:srgbClr val="000000"/>
                </a:solidFill>
                <a:effectLst/>
                <a:latin typeface="NimbusRomNo9L-Medi"/>
              </a:rPr>
              <a:t>Relation Prototype Learning</a:t>
            </a:r>
            <a:endParaRPr lang="zh-CN" altLang="en-US" dirty="0"/>
          </a:p>
        </p:txBody>
      </p:sp>
      <p:sp>
        <p:nvSpPr>
          <p:cNvPr id="24" name="文本框 23">
            <a:extLst>
              <a:ext uri="{FF2B5EF4-FFF2-40B4-BE49-F238E27FC236}">
                <a16:creationId xmlns:a16="http://schemas.microsoft.com/office/drawing/2014/main" id="{8A44C96E-2005-4823-BF25-7424EE5197F6}"/>
              </a:ext>
            </a:extLst>
          </p:cNvPr>
          <p:cNvSpPr txBox="1"/>
          <p:nvPr/>
        </p:nvSpPr>
        <p:spPr>
          <a:xfrm>
            <a:off x="208276" y="4086113"/>
            <a:ext cx="6153538" cy="369332"/>
          </a:xfrm>
          <a:prstGeom prst="rect">
            <a:avLst/>
          </a:prstGeom>
          <a:noFill/>
        </p:spPr>
        <p:txBody>
          <a:bodyPr wrap="square">
            <a:spAutoFit/>
          </a:bodyPr>
          <a:lstStyle/>
          <a:p>
            <a:pPr marL="285750" indent="-285750">
              <a:buFont typeface="Wingdings" panose="05000000000000000000" pitchFamily="2" charset="2"/>
              <a:buChar char="l"/>
            </a:pPr>
            <a:r>
              <a:rPr lang="en-US" altLang="zh-CN" sz="1800" b="1" dirty="0">
                <a:solidFill>
                  <a:srgbClr val="000000"/>
                </a:solidFill>
                <a:effectLst/>
                <a:latin typeface="NimbusRomNo9L-Medi"/>
              </a:rPr>
              <a:t>Top-Down Hierarchy Expansion</a:t>
            </a:r>
            <a:endParaRPr lang="zh-CN" altLang="en-US" dirty="0"/>
          </a:p>
        </p:txBody>
      </p:sp>
      <p:pic>
        <p:nvPicPr>
          <p:cNvPr id="18" name="图片 17">
            <a:extLst>
              <a:ext uri="{FF2B5EF4-FFF2-40B4-BE49-F238E27FC236}">
                <a16:creationId xmlns:a16="http://schemas.microsoft.com/office/drawing/2014/main" id="{67C65873-4EB3-413D-B72A-0EE9AF845069}"/>
              </a:ext>
            </a:extLst>
          </p:cNvPr>
          <p:cNvPicPr>
            <a:picLocks noChangeAspect="1"/>
          </p:cNvPicPr>
          <p:nvPr/>
        </p:nvPicPr>
        <p:blipFill>
          <a:blip r:embed="rId4"/>
          <a:stretch>
            <a:fillRect/>
          </a:stretch>
        </p:blipFill>
        <p:spPr>
          <a:xfrm>
            <a:off x="428000" y="4581391"/>
            <a:ext cx="4733330" cy="1967789"/>
          </a:xfrm>
          <a:prstGeom prst="rect">
            <a:avLst/>
          </a:prstGeom>
        </p:spPr>
      </p:pic>
      <p:pic>
        <p:nvPicPr>
          <p:cNvPr id="20" name="图片 19">
            <a:extLst>
              <a:ext uri="{FF2B5EF4-FFF2-40B4-BE49-F238E27FC236}">
                <a16:creationId xmlns:a16="http://schemas.microsoft.com/office/drawing/2014/main" id="{1C926B58-B1F2-442E-9A17-02FB974FD0A9}"/>
              </a:ext>
            </a:extLst>
          </p:cNvPr>
          <p:cNvPicPr>
            <a:picLocks noChangeAspect="1"/>
          </p:cNvPicPr>
          <p:nvPr/>
        </p:nvPicPr>
        <p:blipFill>
          <a:blip r:embed="rId5"/>
          <a:stretch>
            <a:fillRect/>
          </a:stretch>
        </p:blipFill>
        <p:spPr>
          <a:xfrm>
            <a:off x="5884835" y="5558760"/>
            <a:ext cx="4733331" cy="1132808"/>
          </a:xfrm>
          <a:prstGeom prst="rect">
            <a:avLst/>
          </a:prstGeom>
        </p:spPr>
      </p:pic>
      <p:pic>
        <p:nvPicPr>
          <p:cNvPr id="23" name="图片 22">
            <a:extLst>
              <a:ext uri="{FF2B5EF4-FFF2-40B4-BE49-F238E27FC236}">
                <a16:creationId xmlns:a16="http://schemas.microsoft.com/office/drawing/2014/main" id="{451618B2-78E3-476C-B474-85011A95CB7C}"/>
              </a:ext>
            </a:extLst>
          </p:cNvPr>
          <p:cNvPicPr>
            <a:picLocks noChangeAspect="1"/>
          </p:cNvPicPr>
          <p:nvPr/>
        </p:nvPicPr>
        <p:blipFill>
          <a:blip r:embed="rId6"/>
          <a:stretch>
            <a:fillRect/>
          </a:stretch>
        </p:blipFill>
        <p:spPr>
          <a:xfrm>
            <a:off x="6538755" y="2988613"/>
            <a:ext cx="3450246" cy="2379103"/>
          </a:xfrm>
          <a:prstGeom prst="rect">
            <a:avLst/>
          </a:prstGeom>
        </p:spPr>
      </p:pic>
      <p:pic>
        <p:nvPicPr>
          <p:cNvPr id="26" name="图片 25">
            <a:extLst>
              <a:ext uri="{FF2B5EF4-FFF2-40B4-BE49-F238E27FC236}">
                <a16:creationId xmlns:a16="http://schemas.microsoft.com/office/drawing/2014/main" id="{7EFF88C3-CD32-4C8B-94D3-17ECD5474B26}"/>
              </a:ext>
            </a:extLst>
          </p:cNvPr>
          <p:cNvPicPr>
            <a:picLocks noChangeAspect="1"/>
          </p:cNvPicPr>
          <p:nvPr/>
        </p:nvPicPr>
        <p:blipFill>
          <a:blip r:embed="rId7"/>
          <a:stretch>
            <a:fillRect/>
          </a:stretch>
        </p:blipFill>
        <p:spPr>
          <a:xfrm>
            <a:off x="9976625" y="648918"/>
            <a:ext cx="2105319" cy="1552792"/>
          </a:xfrm>
          <a:prstGeom prst="rect">
            <a:avLst/>
          </a:prstGeom>
        </p:spPr>
      </p:pic>
      <p:sp>
        <p:nvSpPr>
          <p:cNvPr id="34" name="文本框 33">
            <a:extLst>
              <a:ext uri="{FF2B5EF4-FFF2-40B4-BE49-F238E27FC236}">
                <a16:creationId xmlns:a16="http://schemas.microsoft.com/office/drawing/2014/main" id="{5067D8AC-BD91-4DC0-A3BE-76A083D0DBC5}"/>
              </a:ext>
            </a:extLst>
          </p:cNvPr>
          <p:cNvSpPr txBox="1"/>
          <p:nvPr/>
        </p:nvSpPr>
        <p:spPr>
          <a:xfrm>
            <a:off x="9996006" y="2206854"/>
            <a:ext cx="1828428" cy="369332"/>
          </a:xfrm>
          <a:prstGeom prst="rect">
            <a:avLst/>
          </a:prstGeom>
          <a:noFill/>
        </p:spPr>
        <p:txBody>
          <a:bodyPr wrap="square">
            <a:spAutoFit/>
          </a:bodyPr>
          <a:lstStyle/>
          <a:p>
            <a:r>
              <a:rPr lang="en-US" altLang="zh-CN" dirty="0">
                <a:solidFill>
                  <a:srgbClr val="000000"/>
                </a:solidFill>
                <a:latin typeface="NimbusRomNo9L-Regu"/>
              </a:rPr>
              <a:t>existing hierarchy</a:t>
            </a:r>
            <a:endParaRPr lang="zh-CN" altLang="en-US" dirty="0"/>
          </a:p>
        </p:txBody>
      </p:sp>
      <p:pic>
        <p:nvPicPr>
          <p:cNvPr id="32" name="图片 31">
            <a:extLst>
              <a:ext uri="{FF2B5EF4-FFF2-40B4-BE49-F238E27FC236}">
                <a16:creationId xmlns:a16="http://schemas.microsoft.com/office/drawing/2014/main" id="{C79AB08C-C8B1-49BC-AFEC-A6E016D9D9B9}"/>
              </a:ext>
            </a:extLst>
          </p:cNvPr>
          <p:cNvPicPr>
            <a:picLocks noChangeAspect="1"/>
          </p:cNvPicPr>
          <p:nvPr/>
        </p:nvPicPr>
        <p:blipFill rotWithShape="1">
          <a:blip r:embed="rId8"/>
          <a:srcRect b="25963"/>
          <a:stretch/>
        </p:blipFill>
        <p:spPr>
          <a:xfrm>
            <a:off x="7233296" y="703134"/>
            <a:ext cx="2105319" cy="1549827"/>
          </a:xfrm>
          <a:prstGeom prst="rect">
            <a:avLst/>
          </a:prstGeom>
        </p:spPr>
      </p:pic>
      <p:sp>
        <p:nvSpPr>
          <p:cNvPr id="38" name="文本框 37">
            <a:extLst>
              <a:ext uri="{FF2B5EF4-FFF2-40B4-BE49-F238E27FC236}">
                <a16:creationId xmlns:a16="http://schemas.microsoft.com/office/drawing/2014/main" id="{BE7CFE21-6E68-4B46-B203-F2F04E1A2D58}"/>
              </a:ext>
            </a:extLst>
          </p:cNvPr>
          <p:cNvSpPr txBox="1"/>
          <p:nvPr/>
        </p:nvSpPr>
        <p:spPr>
          <a:xfrm>
            <a:off x="7446639" y="2203729"/>
            <a:ext cx="1609725" cy="369332"/>
          </a:xfrm>
          <a:prstGeom prst="rect">
            <a:avLst/>
          </a:prstGeom>
          <a:noFill/>
        </p:spPr>
        <p:txBody>
          <a:bodyPr wrap="square">
            <a:spAutoFit/>
          </a:bodyPr>
          <a:lstStyle/>
          <a:p>
            <a:r>
              <a:rPr lang="en-US" altLang="zh-CN" dirty="0">
                <a:solidFill>
                  <a:srgbClr val="000000"/>
                </a:solidFill>
                <a:latin typeface="NimbusRomNo9L-Regu"/>
              </a:rPr>
              <a:t>novel relations</a:t>
            </a:r>
            <a:endParaRPr lang="zh-CN" altLang="en-US" dirty="0"/>
          </a:p>
        </p:txBody>
      </p:sp>
    </p:spTree>
    <p:extLst>
      <p:ext uri="{BB962C8B-B14F-4D97-AF65-F5344CB8AC3E}">
        <p14:creationId xmlns:p14="http://schemas.microsoft.com/office/powerpoint/2010/main" val="391603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Experiment</a:t>
            </a:r>
          </a:p>
        </p:txBody>
      </p:sp>
      <mc:AlternateContent xmlns:mc="http://schemas.openxmlformats.org/markup-compatibility/2006" xmlns:p14="http://schemas.microsoft.com/office/powerpoint/2010/main">
        <mc:Choice Requires="p14">
          <p:contentPart p14:bwMode="auto" r:id="rId2">
            <p14:nvContentPartPr>
              <p14:cNvPr id="2" name="墨迹 1">
                <a:extLst>
                  <a:ext uri="{FF2B5EF4-FFF2-40B4-BE49-F238E27FC236}">
                    <a16:creationId xmlns:a16="http://schemas.microsoft.com/office/drawing/2014/main" id="{CFF657DC-5B15-4840-B55E-8B68EBECAB2F}"/>
                  </a:ext>
                </a:extLst>
              </p14:cNvPr>
              <p14:cNvContentPartPr/>
              <p14:nvPr/>
            </p14:nvContentPartPr>
            <p14:xfrm>
              <a:off x="3632040" y="2133720"/>
              <a:ext cx="5061600" cy="165240"/>
            </p14:xfrm>
          </p:contentPart>
        </mc:Choice>
        <mc:Fallback xmlns="">
          <p:pic>
            <p:nvPicPr>
              <p:cNvPr id="2" name="墨迹 1">
                <a:extLst>
                  <a:ext uri="{FF2B5EF4-FFF2-40B4-BE49-F238E27FC236}">
                    <a16:creationId xmlns:a16="http://schemas.microsoft.com/office/drawing/2014/main" id="{CFF657DC-5B15-4840-B55E-8B68EBECAB2F}"/>
                  </a:ext>
                </a:extLst>
              </p:cNvPr>
              <p:cNvPicPr/>
              <p:nvPr/>
            </p:nvPicPr>
            <p:blipFill>
              <a:blip r:embed="rId4"/>
              <a:stretch>
                <a:fillRect/>
              </a:stretch>
            </p:blipFill>
            <p:spPr>
              <a:xfrm>
                <a:off x="3622680" y="2124360"/>
                <a:ext cx="5080320" cy="183960"/>
              </a:xfrm>
              <a:prstGeom prst="rect">
                <a:avLst/>
              </a:prstGeom>
            </p:spPr>
          </p:pic>
        </mc:Fallback>
      </mc:AlternateContent>
      <p:pic>
        <p:nvPicPr>
          <p:cNvPr id="6" name="图片 5">
            <a:extLst>
              <a:ext uri="{FF2B5EF4-FFF2-40B4-BE49-F238E27FC236}">
                <a16:creationId xmlns:a16="http://schemas.microsoft.com/office/drawing/2014/main" id="{580D06C3-FE2F-46F9-BF0F-1F62B320903F}"/>
              </a:ext>
            </a:extLst>
          </p:cNvPr>
          <p:cNvPicPr>
            <a:picLocks noChangeAspect="1"/>
          </p:cNvPicPr>
          <p:nvPr/>
        </p:nvPicPr>
        <p:blipFill>
          <a:blip r:embed="rId5"/>
          <a:stretch>
            <a:fillRect/>
          </a:stretch>
        </p:blipFill>
        <p:spPr>
          <a:xfrm>
            <a:off x="887055" y="1384371"/>
            <a:ext cx="10095076" cy="4145184"/>
          </a:xfrm>
          <a:prstGeom prst="rect">
            <a:avLst/>
          </a:prstGeom>
        </p:spPr>
      </p:pic>
      <p:sp>
        <p:nvSpPr>
          <p:cNvPr id="8" name="文本框 7">
            <a:extLst>
              <a:ext uri="{FF2B5EF4-FFF2-40B4-BE49-F238E27FC236}">
                <a16:creationId xmlns:a16="http://schemas.microsoft.com/office/drawing/2014/main" id="{515748BC-A79C-438E-822D-52C9215462D3}"/>
              </a:ext>
            </a:extLst>
          </p:cNvPr>
          <p:cNvSpPr txBox="1"/>
          <p:nvPr/>
        </p:nvSpPr>
        <p:spPr>
          <a:xfrm>
            <a:off x="132962" y="640365"/>
            <a:ext cx="6144208" cy="369332"/>
          </a:xfrm>
          <a:prstGeom prst="rect">
            <a:avLst/>
          </a:prstGeom>
          <a:noFill/>
        </p:spPr>
        <p:txBody>
          <a:bodyPr wrap="square">
            <a:spAutoFit/>
          </a:bodyPr>
          <a:lstStyle/>
          <a:p>
            <a:r>
              <a:rPr lang="en-US" altLang="zh-CN" sz="1800" b="1" dirty="0">
                <a:solidFill>
                  <a:srgbClr val="000000"/>
                </a:solidFill>
                <a:effectLst/>
                <a:latin typeface="NimbusRomNo9L-Medi"/>
              </a:rPr>
              <a:t>Relation Clustering Setting: </a:t>
            </a:r>
            <a:endParaRPr lang="zh-CN" altLang="en-US" dirty="0"/>
          </a:p>
        </p:txBody>
      </p:sp>
    </p:spTree>
    <p:extLst>
      <p:ext uri="{BB962C8B-B14F-4D97-AF65-F5344CB8AC3E}">
        <p14:creationId xmlns:p14="http://schemas.microsoft.com/office/powerpoint/2010/main" val="51490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E2B46C-1CD5-416C-BA6C-1F35D5B974AD}"/>
              </a:ext>
            </a:extLst>
          </p:cNvPr>
          <p:cNvSpPr>
            <a:spLocks noGrp="1"/>
          </p:cNvSpPr>
          <p:nvPr>
            <p:ph type="title"/>
          </p:nvPr>
        </p:nvSpPr>
        <p:spPr>
          <a:xfrm>
            <a:off x="329574" y="56894"/>
            <a:ext cx="10515600" cy="482946"/>
          </a:xfrm>
        </p:spPr>
        <p:txBody>
          <a:bodyPr/>
          <a:lstStyle/>
          <a:p>
            <a:r>
              <a:rPr kumimoji="1" lang="en-US" altLang="zh-CN" sz="4000" dirty="0">
                <a:latin typeface="Times New Roman" panose="02020603050405020304" pitchFamily="18" charset="0"/>
              </a:rPr>
              <a:t>Experiment</a:t>
            </a:r>
          </a:p>
        </p:txBody>
      </p:sp>
      <p:sp>
        <p:nvSpPr>
          <p:cNvPr id="8" name="文本框 7">
            <a:extLst>
              <a:ext uri="{FF2B5EF4-FFF2-40B4-BE49-F238E27FC236}">
                <a16:creationId xmlns:a16="http://schemas.microsoft.com/office/drawing/2014/main" id="{515748BC-A79C-438E-822D-52C9215462D3}"/>
              </a:ext>
            </a:extLst>
          </p:cNvPr>
          <p:cNvSpPr txBox="1"/>
          <p:nvPr/>
        </p:nvSpPr>
        <p:spPr>
          <a:xfrm>
            <a:off x="132962" y="640365"/>
            <a:ext cx="6144208" cy="369332"/>
          </a:xfrm>
          <a:prstGeom prst="rect">
            <a:avLst/>
          </a:prstGeom>
          <a:noFill/>
        </p:spPr>
        <p:txBody>
          <a:bodyPr wrap="square">
            <a:spAutoFit/>
          </a:bodyPr>
          <a:lstStyle/>
          <a:p>
            <a:r>
              <a:rPr lang="en-US" altLang="zh-CN" sz="1800" b="1" dirty="0">
                <a:solidFill>
                  <a:srgbClr val="000000"/>
                </a:solidFill>
                <a:effectLst/>
                <a:latin typeface="NimbusRomNo9L-Medi"/>
              </a:rPr>
              <a:t>Relation Clustering Setting: </a:t>
            </a:r>
            <a:endParaRPr lang="zh-CN" altLang="en-US" dirty="0"/>
          </a:p>
        </p:txBody>
      </p:sp>
      <p:pic>
        <p:nvPicPr>
          <p:cNvPr id="5" name="图片 4">
            <a:extLst>
              <a:ext uri="{FF2B5EF4-FFF2-40B4-BE49-F238E27FC236}">
                <a16:creationId xmlns:a16="http://schemas.microsoft.com/office/drawing/2014/main" id="{8819657A-59A8-44E8-9E78-E26E95025026}"/>
              </a:ext>
            </a:extLst>
          </p:cNvPr>
          <p:cNvPicPr>
            <a:picLocks noChangeAspect="1"/>
          </p:cNvPicPr>
          <p:nvPr/>
        </p:nvPicPr>
        <p:blipFill>
          <a:blip r:embed="rId2"/>
          <a:stretch>
            <a:fillRect/>
          </a:stretch>
        </p:blipFill>
        <p:spPr>
          <a:xfrm>
            <a:off x="1651445" y="1502603"/>
            <a:ext cx="6466188" cy="3482384"/>
          </a:xfrm>
          <a:prstGeom prst="rect">
            <a:avLst/>
          </a:prstGeom>
        </p:spPr>
      </p:pic>
    </p:spTree>
    <p:extLst>
      <p:ext uri="{BB962C8B-B14F-4D97-AF65-F5344CB8AC3E}">
        <p14:creationId xmlns:p14="http://schemas.microsoft.com/office/powerpoint/2010/main" val="12372879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10021</TotalTime>
  <Words>354</Words>
  <Application>Microsoft Office PowerPoint</Application>
  <PresentationFormat>宽屏</PresentationFormat>
  <Paragraphs>64</Paragraphs>
  <Slides>13</Slides>
  <Notes>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13</vt:i4>
      </vt:variant>
    </vt:vector>
  </HeadingPairs>
  <TitlesOfParts>
    <vt:vector size="28" baseType="lpstr">
      <vt:lpstr>-apple-system</vt:lpstr>
      <vt:lpstr>NimbusRomNo9L-Medi</vt:lpstr>
      <vt:lpstr>NimbusRomNo9L-Regu</vt:lpstr>
      <vt:lpstr>等线</vt:lpstr>
      <vt:lpstr>等线 Light</vt:lpstr>
      <vt:lpstr>黑体</vt:lpstr>
      <vt:lpstr>华康俪金黑W8(P)</vt:lpstr>
      <vt:lpstr>宋体</vt:lpstr>
      <vt:lpstr>Arial</vt:lpstr>
      <vt:lpstr>Bahnschrift Condensed</vt:lpstr>
      <vt:lpstr>Gill Sans Ultra Bold</vt:lpstr>
      <vt:lpstr>Times New Roman</vt:lpstr>
      <vt:lpstr>Wingdings</vt:lpstr>
      <vt:lpstr>Office 主题​​</vt:lpstr>
      <vt:lpstr>1_Office 主题​​</vt:lpstr>
      <vt:lpstr>PowerPoint 演示文稿</vt:lpstr>
      <vt:lpstr>PowerPoint 演示文稿</vt:lpstr>
      <vt:lpstr>Background</vt:lpstr>
      <vt:lpstr>Method</vt:lpstr>
      <vt:lpstr>Method</vt:lpstr>
      <vt:lpstr>Method</vt:lpstr>
      <vt:lpstr>Method</vt:lpstr>
      <vt:lpstr>Experiment</vt:lpstr>
      <vt:lpstr>Experiment</vt:lpstr>
      <vt:lpstr>Experiment</vt:lpstr>
      <vt:lpstr>Experiment</vt:lpstr>
      <vt:lpstr>Experiment</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L.L</dc:creator>
  <cp:lastModifiedBy>L.L</cp:lastModifiedBy>
  <cp:revision>194</cp:revision>
  <dcterms:created xsi:type="dcterms:W3CDTF">2020-10-25T05:52:47Z</dcterms:created>
  <dcterms:modified xsi:type="dcterms:W3CDTF">2021-07-27T13:30:40Z</dcterms:modified>
</cp:coreProperties>
</file>